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16"/>
  </p:notesMasterIdLst>
  <p:sldIdLst>
    <p:sldId id="256" r:id="rId3"/>
    <p:sldId id="257" r:id="rId4"/>
    <p:sldId id="259" r:id="rId5"/>
    <p:sldId id="275" r:id="rId6"/>
    <p:sldId id="276" r:id="rId7"/>
    <p:sldId id="268" r:id="rId8"/>
    <p:sldId id="265" r:id="rId9"/>
    <p:sldId id="264" r:id="rId10"/>
    <p:sldId id="266" r:id="rId11"/>
    <p:sldId id="272" r:id="rId12"/>
    <p:sldId id="273" r:id="rId13"/>
    <p:sldId id="274" r:id="rId14"/>
    <p:sldId id="260" r:id="rId15"/>
  </p:sldIdLst>
  <p:sldSz cx="12192000" cy="6858000"/>
  <p:notesSz cx="6858000" cy="9144000"/>
  <p:embeddedFontLs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Garamond" panose="02020404030301010803" pitchFamily="18" charset="0"/>
      <p:regular r:id="rId21"/>
      <p:bold r:id="rId22"/>
      <p:italic r:id="rId23"/>
    </p:embeddedFont>
    <p:embeddedFont>
      <p:font typeface="Gelasio" panose="020B0604020202020204" charset="0"/>
      <p:regular r:id="rId24"/>
    </p:embeddedFont>
    <p:embeddedFont>
      <p:font typeface="Georgia" panose="02040502050405020303" pitchFamily="18" charset="0"/>
      <p:regular r:id="rId25"/>
      <p:bold r:id="rId26"/>
      <p:italic r:id="rId27"/>
      <p:boldItalic r:id="rId28"/>
    </p:embeddedFont>
    <p:embeddedFont>
      <p:font typeface="Instrument Sans Medium" panose="020B0604020202020204" charset="0"/>
      <p:regular r:id="rId29"/>
    </p:embeddedFont>
    <p:embeddedFont>
      <p:font typeface="Instrument Sans Semi Bold" panose="020B0604020202020204" charset="0"/>
      <p:regular r:id="rId30"/>
    </p:embeddedFont>
    <p:embeddedFont>
      <p:font typeface="Raleway" pitchFamily="2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206" autoAdjust="0"/>
  </p:normalViewPr>
  <p:slideViewPr>
    <p:cSldViewPr snapToGrid="0">
      <p:cViewPr>
        <p:scale>
          <a:sx n="66" d="100"/>
          <a:sy n="66" d="100"/>
        </p:scale>
        <p:origin x="18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presProps" Target="presProp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png>
</file>

<file path=ppt/media/image10.jfif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f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415A1-04A6-45C2-6871-F25AC3DE5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A87405-7E0B-43A3-4AD4-7CDCC39F22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D4D054-3994-91C1-811E-8E739687F6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8AB39-4548-B3DF-AF7A-6E2C3C9ECD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952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5FF1-3CCD-1335-B36D-9E82703CA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92498B-3BB2-615B-8AEF-CD57ECEA00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0F1F70-6550-0991-0796-F625A20AA1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98762-1B4A-072C-5F4E-1107F1B909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5358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2F412-FB46-FBF2-5A2A-CD2431715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53E24E-B5BC-8324-C58C-733FEDC7D5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A75F75-4CB9-1A0C-A992-F14CC9DD24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196134-B9B2-49A3-8CF3-C01F1F22AA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3769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752EA-CF0A-0844-F60C-317D7A31C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EA72E8-DAE2-2658-36C5-F29BC29B45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903B58-CA55-8DF1-D1CF-7195FE9EC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5D06F1-250F-A6BF-F71C-0E31603DA83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7986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2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4" name="Google Shape;24;p2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" name="Google Shape;25;p2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6" name="Google Shape;26;p2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7" name="Google Shape;27;p2"/>
          <p:cNvSpPr txBox="1"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sz="6800" b="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dt" idx="10"/>
          </p:nvPr>
        </p:nvSpPr>
        <p:spPr>
          <a:xfrm>
            <a:off x="5318760" y="1341256"/>
            <a:ext cx="1554480" cy="485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ftr" idx="11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ldNum" idx="12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1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1"/>
          </p:nvPr>
        </p:nvSpPr>
        <p:spPr>
          <a:xfrm rot="5400000">
            <a:off x="4171188" y="-1001268"/>
            <a:ext cx="3849624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1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2"/>
          <p:cNvSpPr txBox="1">
            <a:spLocks noGrp="1"/>
          </p:cNvSpPr>
          <p:nvPr>
            <p:ph type="title"/>
          </p:nvPr>
        </p:nvSpPr>
        <p:spPr>
          <a:xfrm rot="5400000">
            <a:off x="7543800" y="2209800"/>
            <a:ext cx="52578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2"/>
          <p:cNvSpPr txBox="1">
            <a:spLocks noGrp="1"/>
          </p:cNvSpPr>
          <p:nvPr>
            <p:ph type="body" idx="1"/>
          </p:nvPr>
        </p:nvSpPr>
        <p:spPr>
          <a:xfrm rot="5400000">
            <a:off x="2247900" y="-647700"/>
            <a:ext cx="5257800" cy="80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2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9196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54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051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470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sz="680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4" name="Google Shape;44;p4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5" name="Google Shape;45;p4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6" name="Google Shape;46;p4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7" name="Google Shape;47;p4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dt" idx="10"/>
          </p:nvPr>
        </p:nvSpPr>
        <p:spPr>
          <a:xfrm>
            <a:off x="5318760" y="1344502"/>
            <a:ext cx="1554480" cy="498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ftr" idx="11"/>
          </p:nvPr>
        </p:nvSpPr>
        <p:spPr>
          <a:xfrm>
            <a:off x="1629157" y="5177408"/>
            <a:ext cx="566013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"/>
          <p:cNvSpPr txBox="1">
            <a:spLocks noGrp="1"/>
          </p:cNvSpPr>
          <p:nvPr>
            <p:ph type="sldNum" idx="12"/>
          </p:nvPr>
        </p:nvSpPr>
        <p:spPr>
          <a:xfrm>
            <a:off x="8604504" y="5177408"/>
            <a:ext cx="1958339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2"/>
          </p:nvPr>
        </p:nvSpPr>
        <p:spPr>
          <a:xfrm>
            <a:off x="646176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 i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body" idx="2"/>
          </p:nvPr>
        </p:nvSpPr>
        <p:spPr>
          <a:xfrm>
            <a:off x="1069848" y="2792472"/>
            <a:ext cx="4663440" cy="316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3"/>
          </p:nvPr>
        </p:nvSpPr>
        <p:spPr>
          <a:xfrm>
            <a:off x="6458712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4"/>
          </p:nvPr>
        </p:nvSpPr>
        <p:spPr>
          <a:xfrm>
            <a:off x="6458712" y="2792471"/>
            <a:ext cx="4663440" cy="3164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 b="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685800" y="609600"/>
            <a:ext cx="68580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900"/>
              <a:buChar char="◦"/>
              <a:defRPr sz="19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8458200" y="2336800"/>
            <a:ext cx="3161963" cy="3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dt" idx="10"/>
          </p:nvPr>
        </p:nvSpPr>
        <p:spPr>
          <a:xfrm>
            <a:off x="5588000" y="6035040"/>
            <a:ext cx="19558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ftr" idx="11"/>
          </p:nvPr>
        </p:nvSpPr>
        <p:spPr>
          <a:xfrm>
            <a:off x="685801" y="6035040"/>
            <a:ext cx="45847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343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0"/>
          <p:cNvSpPr>
            <a:spLocks noGrp="1"/>
          </p:cNvSpPr>
          <p:nvPr>
            <p:ph type="pic" idx="2"/>
          </p:nvPr>
        </p:nvSpPr>
        <p:spPr>
          <a:xfrm>
            <a:off x="228599" y="237744"/>
            <a:ext cx="7696201" cy="6382512"/>
          </a:xfrm>
          <a:prstGeom prst="rect">
            <a:avLst/>
          </a:prstGeom>
          <a:solidFill>
            <a:srgbClr val="95C77F"/>
          </a:solidFill>
          <a:ln>
            <a:noFill/>
          </a:ln>
        </p:spPr>
      </p:sp>
      <p:sp>
        <p:nvSpPr>
          <p:cNvPr id="89" name="Google Shape;89;p10"/>
          <p:cNvSpPr txBox="1">
            <a:spLocks noGrp="1"/>
          </p:cNvSpPr>
          <p:nvPr>
            <p:ph type="dt" idx="10"/>
          </p:nvPr>
        </p:nvSpPr>
        <p:spPr>
          <a:xfrm>
            <a:off x="5662337" y="6035040"/>
            <a:ext cx="2071963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ftr" idx="11"/>
          </p:nvPr>
        </p:nvSpPr>
        <p:spPr>
          <a:xfrm>
            <a:off x="612648" y="6035040"/>
            <a:ext cx="4588002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5296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 b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body" idx="1"/>
          </p:nvPr>
        </p:nvSpPr>
        <p:spPr>
          <a:xfrm>
            <a:off x="8477250" y="2386584"/>
            <a:ext cx="3144774" cy="351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385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Garamond"/>
              <a:buChar char="◦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Garamond"/>
              <a:buChar char="◦"/>
              <a:defRPr sz="13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7" name="Google Shape;17;p1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7501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jf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3.pn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f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 txBox="1"/>
          <p:nvPr/>
        </p:nvSpPr>
        <p:spPr>
          <a:xfrm>
            <a:off x="4246536" y="2026104"/>
            <a:ext cx="6199321" cy="737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Royal University of Agriculture </a:t>
            </a:r>
            <a:br>
              <a:rPr lang="en-US" sz="3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Faculty of Agro-industry</a:t>
            </a:r>
            <a:endParaRPr sz="36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2" name="Google Shape;112;p13"/>
          <p:cNvSpPr txBox="1"/>
          <p:nvPr/>
        </p:nvSpPr>
        <p:spPr>
          <a:xfrm>
            <a:off x="3192651" y="2764072"/>
            <a:ext cx="7601434" cy="969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Subject: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Logistic Management and inventory planning </a:t>
            </a:r>
            <a:endParaRPr sz="24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Lecturer: Sem Tevin   </a:t>
            </a:r>
            <a:endParaRPr sz="2400" b="1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3" name="Google Shape;113;p13"/>
          <p:cNvSpPr txBox="1"/>
          <p:nvPr/>
        </p:nvSpPr>
        <p:spPr>
          <a:xfrm>
            <a:off x="2086630" y="3546987"/>
            <a:ext cx="4009370" cy="1968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/>
          </a:p>
          <a:p>
            <a: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4" name="Google Shape;114;p13"/>
          <p:cNvPicPr preferRelativeResize="0"/>
          <p:nvPr/>
        </p:nvPicPr>
        <p:blipFill rotWithShape="1">
          <a:blip r:embed="rId3">
            <a:alphaModFix/>
          </a:blip>
          <a:srcRect l="9582" t="17689" r="4364" b="16987"/>
          <a:stretch/>
        </p:blipFill>
        <p:spPr>
          <a:xfrm>
            <a:off x="1675486" y="3546987"/>
            <a:ext cx="1883324" cy="179843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3"/>
          <p:cNvSpPr/>
          <p:nvPr/>
        </p:nvSpPr>
        <p:spPr>
          <a:xfrm>
            <a:off x="3558810" y="4422087"/>
            <a:ext cx="5410445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Prepared by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Ms. Student 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Bachelor in Agro-industry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CF6042-915F-8ACB-BF1D-8E9890F80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6BD4C316-7698-98DD-0FBB-78A8A248C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810" y="2316083"/>
            <a:ext cx="4130190" cy="440016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535CF9E-BD96-AF71-35F9-507EBA79F205}"/>
              </a:ext>
            </a:extLst>
          </p:cNvPr>
          <p:cNvSpPr txBox="1"/>
          <p:nvPr/>
        </p:nvSpPr>
        <p:spPr>
          <a:xfrm>
            <a:off x="329544" y="174276"/>
            <a:ext cx="78193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Gelasio" panose="020B0604020202020204" charset="0"/>
                <a:cs typeface="Gelasio" panose="020B0604020202020204" charset="0"/>
              </a:rPr>
              <a:t>Apply Technology &amp; Digitalization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F00656-738C-7EF3-2531-021E856B64B7}"/>
              </a:ext>
            </a:extLst>
          </p:cNvPr>
          <p:cNvSpPr txBox="1"/>
          <p:nvPr/>
        </p:nvSpPr>
        <p:spPr>
          <a:xfrm>
            <a:off x="1069133" y="133966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Raleway" pitchFamily="2" charset="0"/>
              </a:rPr>
              <a:t>Create data systems 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that be able to access data across procurement, inventory, stocks, orders, and finance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2B167B-D482-7582-0A57-56F19B4EE7FD}"/>
              </a:ext>
            </a:extLst>
          </p:cNvPr>
          <p:cNvSpPr txBox="1"/>
          <p:nvPr/>
        </p:nvSpPr>
        <p:spPr>
          <a:xfrm>
            <a:off x="1069133" y="229366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Raleway" pitchFamily="2" charset="0"/>
              </a:rPr>
              <a:t>Create dashboard 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that provide information on Demanding or trending products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CF20A1-C5B0-7EA6-922F-3E90F4A63CA3}"/>
              </a:ext>
            </a:extLst>
          </p:cNvPr>
          <p:cNvSpPr txBox="1"/>
          <p:nvPr/>
        </p:nvSpPr>
        <p:spPr>
          <a:xfrm>
            <a:off x="1069133" y="396688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Raleway" pitchFamily="2" charset="0"/>
              </a:rPr>
              <a:t>Device tracking </a:t>
            </a:r>
            <a:r>
              <a:rPr lang="en-US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 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vehicle health, fuel usage, GPS, </a:t>
            </a:r>
          </a:p>
          <a:p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Smart warehousing on temperature sensors, asset monitoring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966861-CB62-271E-A571-4454B7A5ABA5}"/>
              </a:ext>
            </a:extLst>
          </p:cNvPr>
          <p:cNvSpPr txBox="1"/>
          <p:nvPr/>
        </p:nvSpPr>
        <p:spPr>
          <a:xfrm>
            <a:off x="1069133" y="483552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Raleway" pitchFamily="2" charset="0"/>
              </a:rPr>
              <a:t>Use Robot Automation 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QR code scanning, Digital order picking, and Robotic sorting or handling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6BCA1A-D223-F290-7D68-F627FBA0EC72}"/>
              </a:ext>
            </a:extLst>
          </p:cNvPr>
          <p:cNvSpPr txBox="1"/>
          <p:nvPr/>
        </p:nvSpPr>
        <p:spPr>
          <a:xfrm>
            <a:off x="1069133" y="311116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Raleway" pitchFamily="2" charset="0"/>
              </a:rPr>
              <a:t>Create dashboard 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that summarize inventory optimization, delivery time, Total loss, Total revenue </a:t>
            </a:r>
            <a:endParaRPr lang="en-US" sz="18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3C9D9FD0-B090-85B4-90EB-A747C99FD02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4397" b="23746"/>
          <a:stretch/>
        </p:blipFill>
        <p:spPr>
          <a:xfrm>
            <a:off x="8061810" y="4493"/>
            <a:ext cx="4130190" cy="2141807"/>
          </a:xfrm>
          <a:prstGeom prst="flowChartProcess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80214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8B0E84-7E6C-925E-9113-C987ED45C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5F3D9A7-37CD-B3A1-4A55-5F5011851987}"/>
              </a:ext>
            </a:extLst>
          </p:cNvPr>
          <p:cNvSpPr txBox="1"/>
          <p:nvPr/>
        </p:nvSpPr>
        <p:spPr>
          <a:xfrm>
            <a:off x="682949" y="263930"/>
            <a:ext cx="68683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Gelasio" panose="020B0604020202020204" charset="0"/>
                <a:cs typeface="Gelasio" panose="020B0604020202020204" charset="0"/>
              </a:rPr>
              <a:t>Sustainability Considerations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F88562-AC4A-C256-CF0C-0188C4F1055E}"/>
              </a:ext>
            </a:extLst>
          </p:cNvPr>
          <p:cNvSpPr txBox="1"/>
          <p:nvPr/>
        </p:nvSpPr>
        <p:spPr>
          <a:xfrm>
            <a:off x="680869" y="1282908"/>
            <a:ext cx="541513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Optimize delivery routes and avoid traffic jam to cut down on fuel usage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Using electric trucks or electric bike or other transportation which is more sustainable in category road, rail, air, maritime (sea), and pipeline transport. 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Using recyclable or biodegradable materials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Applying reverse logistics for returns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 the result These things can </a:t>
            </a:r>
            <a:r>
              <a:rPr lang="en-US" sz="18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reduce the operator costs</a:t>
            </a:r>
          </a:p>
          <a:p>
            <a:pPr algn="just"/>
            <a:endParaRPr lang="en-US" sz="18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25FBF-CD6C-B3BB-6A60-C65994E7E54F}"/>
              </a:ext>
            </a:extLst>
          </p:cNvPr>
          <p:cNvSpPr txBox="1"/>
          <p:nvPr/>
        </p:nvSpPr>
        <p:spPr>
          <a:xfrm>
            <a:off x="839107" y="4428345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826D70-0469-BBA0-3609-363911130FF8}"/>
              </a:ext>
            </a:extLst>
          </p:cNvPr>
          <p:cNvSpPr txBox="1"/>
          <p:nvPr/>
        </p:nvSpPr>
        <p:spPr>
          <a:xfrm>
            <a:off x="2298700" y="4231852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94DB29-7921-E990-68CD-035F3FBD34B9}"/>
              </a:ext>
            </a:extLst>
          </p:cNvPr>
          <p:cNvSpPr txBox="1"/>
          <p:nvPr/>
        </p:nvSpPr>
        <p:spPr>
          <a:xfrm>
            <a:off x="1069132" y="4968400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EAC1A1-CFB9-E598-E058-F6B0EA44577D}"/>
              </a:ext>
            </a:extLst>
          </p:cNvPr>
          <p:cNvSpPr txBox="1"/>
          <p:nvPr/>
        </p:nvSpPr>
        <p:spPr>
          <a:xfrm>
            <a:off x="1988457" y="4120568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35AA74-B4D0-A678-E3CA-2ACD83DEC506}"/>
              </a:ext>
            </a:extLst>
          </p:cNvPr>
          <p:cNvSpPr txBox="1"/>
          <p:nvPr/>
        </p:nvSpPr>
        <p:spPr>
          <a:xfrm>
            <a:off x="1988457" y="4909364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BD1734-8BEA-2C4C-F0C0-05F3559ED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140" y="1395197"/>
            <a:ext cx="5677692" cy="39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397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492721"/>
            <a:ext cx="10594876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My Logistics Advantage at Lucky Supermarket</a:t>
            </a:r>
            <a:endParaRPr lang="en-US" sz="3708" dirty="0"/>
          </a:p>
        </p:txBody>
      </p:sp>
      <p:sp>
        <p:nvSpPr>
          <p:cNvPr id="4" name="Text 1"/>
          <p:cNvSpPr/>
          <p:nvPr/>
        </p:nvSpPr>
        <p:spPr>
          <a:xfrm>
            <a:off x="1580740" y="4690321"/>
            <a:ext cx="8342808" cy="4475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Summary</a:t>
            </a:r>
            <a:r>
              <a:rPr lang="en-US" sz="1458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Detailed analysis of Trending/Demanding product + Product Quality + Variety Deliveries + Inventory/Warehouse management with Smart technology adoption + trusted partnerships and trusted </a:t>
            </a:r>
            <a:r>
              <a:rPr lang="en-US" sz="1458" dirty="0">
                <a:solidFill>
                  <a:srgbClr val="5B5F71"/>
                </a:solidFill>
                <a:latin typeface="Instrument Sans Medium" pitchFamily="34" charset="0"/>
                <a:cs typeface="Instrument Sans Medium" pitchFamily="34" charset="-120"/>
              </a:rPr>
              <a:t>suppliers; with these things I am confidently that this logistics strategy is efficiency, reduce costs, and improve customer satisfaction Lucky Supermarket in Cambodia</a:t>
            </a:r>
          </a:p>
          <a:p>
            <a:pPr>
              <a:lnSpc>
                <a:spcPts val="2375"/>
              </a:lnSpc>
            </a:pPr>
            <a:r>
              <a:rPr lang="en-US" sz="1458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1641025-45E2-F4BA-751B-F3D56561A38A}"/>
              </a:ext>
            </a:extLst>
          </p:cNvPr>
          <p:cNvSpPr/>
          <p:nvPr/>
        </p:nvSpPr>
        <p:spPr>
          <a:xfrm>
            <a:off x="10703859" y="6481483"/>
            <a:ext cx="1358153" cy="336176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778E8A-585C-1C80-C641-4E5BD019F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588" y="1368203"/>
            <a:ext cx="5285112" cy="296179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/>
              <a:t>Thank you for your attention!</a:t>
            </a:r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dirty="0"/>
          </a:p>
        </p:txBody>
      </p:sp>
      <p:pic>
        <p:nvPicPr>
          <p:cNvPr id="147" name="Google Shape;147;p17"/>
          <p:cNvPicPr preferRelativeResize="0"/>
          <p:nvPr/>
        </p:nvPicPr>
        <p:blipFill rotWithShape="1">
          <a:blip r:embed="rId3">
            <a:alphaModFix/>
          </a:blip>
          <a:srcRect l="9582" t="17689" r="4364" b="16987"/>
          <a:stretch/>
        </p:blipFill>
        <p:spPr>
          <a:xfrm>
            <a:off x="1066800" y="2121284"/>
            <a:ext cx="2342641" cy="223704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/>
          <p:nvPr/>
        </p:nvSpPr>
        <p:spPr>
          <a:xfrm>
            <a:off x="1066800" y="4447253"/>
            <a:ext cx="4959769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Ms. Sem Tevin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ID: 80-221010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Master in Human Resource Management.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Email: tevinsem@rua.edu.kh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3989" y="2588260"/>
            <a:ext cx="5231211" cy="287934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21" name="Google Shape;121;p14"/>
          <p:cNvSpPr/>
          <p:nvPr/>
        </p:nvSpPr>
        <p:spPr>
          <a:xfrm>
            <a:off x="792793" y="759741"/>
            <a:ext cx="991330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Developing a Logistics Strategy for Lucky Supermarket in Cambodia</a:t>
            </a:r>
            <a:endParaRPr dirty="0"/>
          </a:p>
        </p:txBody>
      </p:sp>
      <p:pic>
        <p:nvPicPr>
          <p:cNvPr id="123" name="Google Shape;12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72969" y="1"/>
            <a:ext cx="1904461" cy="1323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1B959D-BE7F-BD5B-8796-88B7D4029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3584" y="2992693"/>
            <a:ext cx="1447706" cy="1782128"/>
          </a:xfrm>
          <a:prstGeom prst="roundRect">
            <a:avLst/>
          </a:prstGeom>
        </p:spPr>
      </p:pic>
      <p:pic>
        <p:nvPicPr>
          <p:cNvPr id="4" name="Picture 2" descr="Lucky Supermarket Preah Sihanouk Blvd ...">
            <a:extLst>
              <a:ext uri="{FF2B5EF4-FFF2-40B4-BE49-F238E27FC236}">
                <a16:creationId xmlns:a16="http://schemas.microsoft.com/office/drawing/2014/main" id="{9DF6A90A-F74D-33F9-6312-03A82226F7B0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748" y="2140857"/>
            <a:ext cx="6232794" cy="3993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title"/>
          </p:nvPr>
        </p:nvSpPr>
        <p:spPr>
          <a:xfrm>
            <a:off x="518161" y="288287"/>
            <a:ext cx="5981700" cy="93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b="1" dirty="0"/>
              <a:t>Objective of the Study</a:t>
            </a:r>
            <a:endParaRPr dirty="0"/>
          </a:p>
        </p:txBody>
      </p:sp>
      <p:sp>
        <p:nvSpPr>
          <p:cNvPr id="137" name="Google Shape;137;p16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body" idx="1"/>
          </p:nvPr>
        </p:nvSpPr>
        <p:spPr>
          <a:xfrm>
            <a:off x="396240" y="1886865"/>
            <a:ext cx="59817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182880" indent="-228600">
              <a:spcBef>
                <a:spcPts val="0"/>
              </a:spcBef>
              <a:buSzPts val="3600"/>
            </a:pPr>
            <a:r>
              <a:rPr lang="en-US" sz="3600" dirty="0"/>
              <a:t>Develop a logistics strategy to </a:t>
            </a:r>
            <a:r>
              <a:rPr lang="en-US" sz="3600" b="1" dirty="0"/>
              <a:t>enhance</a:t>
            </a:r>
            <a:r>
              <a:rPr lang="en-US" sz="3600" dirty="0"/>
              <a:t> efficiency, reduce costs, and improve customer satisfaction </a:t>
            </a:r>
            <a:r>
              <a:rPr lang="en-US" sz="3600" dirty="0">
                <a:solidFill>
                  <a:srgbClr val="FF0000"/>
                </a:solidFill>
              </a:rPr>
              <a:t>Lucky Supermarket</a:t>
            </a:r>
            <a:r>
              <a:rPr lang="en-US" sz="3600" dirty="0"/>
              <a:t> in Cambodia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0944EDA-06BE-1C0C-21F9-8C5FFA2686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40" r="3265"/>
          <a:stretch/>
        </p:blipFill>
        <p:spPr>
          <a:xfrm>
            <a:off x="6377940" y="457200"/>
            <a:ext cx="5417820" cy="5943600"/>
          </a:xfrm>
          <a:prstGeom prst="rect">
            <a:avLst/>
          </a:prstGeom>
        </p:spPr>
      </p:pic>
      <p:pic>
        <p:nvPicPr>
          <p:cNvPr id="2" name="Google Shape;123;p14">
            <a:extLst>
              <a:ext uri="{FF2B5EF4-FFF2-40B4-BE49-F238E27FC236}">
                <a16:creationId xmlns:a16="http://schemas.microsoft.com/office/drawing/2014/main" id="{40B0AB6D-45F3-2B13-33D8-FC34AA6316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26026" y="4934865"/>
            <a:ext cx="1431842" cy="92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2012932" y="969190"/>
            <a:ext cx="32003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  <p:sp>
        <p:nvSpPr>
          <p:cNvPr id="2" name="Rectangle: Diagonal Corners Rounded 1">
            <a:extLst>
              <a:ext uri="{FF2B5EF4-FFF2-40B4-BE49-F238E27FC236}">
                <a16:creationId xmlns:a16="http://schemas.microsoft.com/office/drawing/2014/main" id="{E4B787DE-697F-EC15-D0BF-D27884201549}"/>
              </a:ext>
            </a:extLst>
          </p:cNvPr>
          <p:cNvSpPr/>
          <p:nvPr/>
        </p:nvSpPr>
        <p:spPr>
          <a:xfrm>
            <a:off x="649130" y="2392594"/>
            <a:ext cx="3629701" cy="1322585"/>
          </a:xfrm>
          <a:prstGeom prst="round2Diag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Mr. Heng Hang Meng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Mrs. Tang Ly Jian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Mr. Chan Eng Por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Mr. Tang David</a:t>
            </a:r>
          </a:p>
        </p:txBody>
      </p:sp>
      <p:sp>
        <p:nvSpPr>
          <p:cNvPr id="128" name="Google Shape;128;p15"/>
          <p:cNvSpPr txBox="1">
            <a:spLocks/>
          </p:cNvSpPr>
          <p:nvPr/>
        </p:nvSpPr>
        <p:spPr>
          <a:xfrm>
            <a:off x="657638" y="256318"/>
            <a:ext cx="10058400" cy="93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algn="ctr" defTabSz="761970" rtl="0" eaLnBrk="1" latinLnBrk="0" hangingPunct="1">
              <a:spcBef>
                <a:spcPct val="0"/>
              </a:spcBef>
              <a:buNone/>
              <a:defRPr sz="366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0000"/>
              </a:lnSpc>
              <a:spcBef>
                <a:spcPts val="0"/>
              </a:spcBef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b="1" dirty="0"/>
              <a:t>Company Overview</a:t>
            </a:r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872066" y="5392865"/>
            <a:ext cx="6192842" cy="991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ct val="150000"/>
              </a:lnSpc>
              <a:buSzPct val="100000"/>
            </a:pPr>
            <a:r>
              <a:rPr lang="en-US" sz="2000" dirty="0">
                <a:solidFill>
                  <a:srgbClr val="27252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First Lucky Supermarket Located in Preah Sihanouk Province 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2000" dirty="0">
                <a:solidFill>
                  <a:srgbClr val="27252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named Lucky Preah Sihanouk Supermarket.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333F60-67E4-CF29-481F-1538F2DBB01C}"/>
              </a:ext>
            </a:extLst>
          </p:cNvPr>
          <p:cNvSpPr txBox="1"/>
          <p:nvPr/>
        </p:nvSpPr>
        <p:spPr>
          <a:xfrm>
            <a:off x="708859" y="1174208"/>
            <a:ext cx="6519256" cy="964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Lucky Supermarket were </a:t>
            </a:r>
            <a:r>
              <a:rPr lang="en-US" sz="2000" dirty="0">
                <a:solidFill>
                  <a:srgbClr val="27252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Established on March 1993 by 4 f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ounders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0C6325-8645-4A51-B38B-100F5ABCE697}"/>
              </a:ext>
            </a:extLst>
          </p:cNvPr>
          <p:cNvGrpSpPr/>
          <p:nvPr/>
        </p:nvGrpSpPr>
        <p:grpSpPr>
          <a:xfrm>
            <a:off x="3416301" y="3429000"/>
            <a:ext cx="3055781" cy="1863947"/>
            <a:chOff x="766918" y="4098817"/>
            <a:chExt cx="3055781" cy="1863947"/>
          </a:xfrm>
        </p:grpSpPr>
        <p:pic>
          <p:nvPicPr>
            <p:cNvPr id="3" name="Image 0">
              <a:extLst>
                <a:ext uri="{FF2B5EF4-FFF2-40B4-BE49-F238E27FC236}">
                  <a16:creationId xmlns:a16="http://schemas.microsoft.com/office/drawing/2014/main" id="{5E0CBC90-3A84-6B61-E089-41B03D5BB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6553" b="6553"/>
            <a:stretch/>
          </p:blipFill>
          <p:spPr>
            <a:xfrm>
              <a:off x="766918" y="4098817"/>
              <a:ext cx="3055781" cy="1863947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7" name="Google Shape;123;p14">
              <a:extLst>
                <a:ext uri="{FF2B5EF4-FFF2-40B4-BE49-F238E27FC236}">
                  <a16:creationId xmlns:a16="http://schemas.microsoft.com/office/drawing/2014/main" id="{75159352-3F78-0584-9F94-1893B172341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796851" y="4118267"/>
              <a:ext cx="776861" cy="30189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EBDFA93-4FCF-E328-6AA6-DEC965FC167F}"/>
              </a:ext>
            </a:extLst>
          </p:cNvPr>
          <p:cNvSpPr txBox="1"/>
          <p:nvPr/>
        </p:nvSpPr>
        <p:spPr>
          <a:xfrm>
            <a:off x="7753514" y="2287544"/>
            <a:ext cx="5223509" cy="1427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1D3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CEO :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Jose Carlos Reis Bettencourt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89 brunches over 1,300 employees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2020 exceeding US$28 billion.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804984E-FE1A-B08B-0A9B-AFBB9C71F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11" y="11796"/>
            <a:ext cx="2357580" cy="235758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B257764-C81A-3278-21A1-F90A02C2393D}"/>
              </a:ext>
            </a:extLst>
          </p:cNvPr>
          <p:cNvSpPr txBox="1"/>
          <p:nvPr/>
        </p:nvSpPr>
        <p:spPr>
          <a:xfrm>
            <a:off x="7753514" y="5396291"/>
            <a:ext cx="68341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-apple-system"/>
              </a:rPr>
              <a:t>Contact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-apple-system"/>
              </a:rPr>
              <a:t>(855) 23 885 722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FEE8C4-9DDB-8280-0F66-4C610A4F789E}"/>
              </a:ext>
            </a:extLst>
          </p:cNvPr>
          <p:cNvSpPr txBox="1"/>
          <p:nvPr/>
        </p:nvSpPr>
        <p:spPr>
          <a:xfrm>
            <a:off x="7753514" y="4411140"/>
            <a:ext cx="327478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-apple-system"/>
              </a:rPr>
              <a:t>Address 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-apple-system"/>
              </a:rPr>
              <a:t>No 01, Street 55P, Phum Trong Moan,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-apple-system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-apple-system"/>
              </a:rPr>
              <a:t>Sangkat Ou Baek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-apple-system"/>
              </a:rPr>
              <a:t>K’am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-apple-system"/>
              </a:rPr>
              <a:t>, Khan Sen Sok, Phnom Penh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5C6FC7-059E-4964-DEDC-7A5BFCB74909}"/>
              </a:ext>
            </a:extLst>
          </p:cNvPr>
          <p:cNvSpPr txBox="1"/>
          <p:nvPr/>
        </p:nvSpPr>
        <p:spPr>
          <a:xfrm>
            <a:off x="7753514" y="4060601"/>
            <a:ext cx="43869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eorgia" panose="02040502050405020303" pitchFamily="18" charset="0"/>
                <a:ea typeface="-apple-system"/>
              </a:rPr>
              <a:t>Email 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-apple-system"/>
              </a:rPr>
              <a:t>info@dfilucky.com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68126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>
            <a:extLst>
              <a:ext uri="{FF2B5EF4-FFF2-40B4-BE49-F238E27FC236}">
                <a16:creationId xmlns:a16="http://schemas.microsoft.com/office/drawing/2014/main" id="{131064CF-1E9A-4199-9ECE-0D37585EAA0E}"/>
              </a:ext>
            </a:extLst>
          </p:cNvPr>
          <p:cNvSpPr/>
          <p:nvPr/>
        </p:nvSpPr>
        <p:spPr>
          <a:xfrm>
            <a:off x="1126003" y="1791683"/>
            <a:ext cx="506342" cy="3804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52" y="21600"/>
                </a:moveTo>
                <a:cubicBezTo>
                  <a:pt x="9036" y="21600"/>
                  <a:pt x="8606" y="21546"/>
                  <a:pt x="8606" y="21481"/>
                </a:cubicBezTo>
                <a:lnTo>
                  <a:pt x="8606" y="8155"/>
                </a:lnTo>
                <a:lnTo>
                  <a:pt x="947" y="8155"/>
                </a:lnTo>
                <a:cubicBezTo>
                  <a:pt x="430" y="8155"/>
                  <a:pt x="0" y="8101"/>
                  <a:pt x="0" y="8036"/>
                </a:cubicBezTo>
                <a:lnTo>
                  <a:pt x="0" y="7052"/>
                </a:lnTo>
                <a:cubicBezTo>
                  <a:pt x="0" y="6987"/>
                  <a:pt x="430" y="6933"/>
                  <a:pt x="947" y="6933"/>
                </a:cubicBezTo>
                <a:cubicBezTo>
                  <a:pt x="8692" y="6933"/>
                  <a:pt x="10499" y="6501"/>
                  <a:pt x="12220" y="5895"/>
                </a:cubicBezTo>
                <a:cubicBezTo>
                  <a:pt x="12392" y="5830"/>
                  <a:pt x="12908" y="5808"/>
                  <a:pt x="13425" y="5830"/>
                </a:cubicBezTo>
                <a:cubicBezTo>
                  <a:pt x="13941" y="5852"/>
                  <a:pt x="14113" y="5916"/>
                  <a:pt x="13941" y="5981"/>
                </a:cubicBezTo>
                <a:cubicBezTo>
                  <a:pt x="12134" y="6609"/>
                  <a:pt x="9982" y="7128"/>
                  <a:pt x="1807" y="7171"/>
                </a:cubicBezTo>
                <a:lnTo>
                  <a:pt x="1807" y="7928"/>
                </a:lnTo>
                <a:lnTo>
                  <a:pt x="9466" y="7928"/>
                </a:lnTo>
                <a:cubicBezTo>
                  <a:pt x="9982" y="7928"/>
                  <a:pt x="10413" y="7982"/>
                  <a:pt x="10413" y="8047"/>
                </a:cubicBezTo>
                <a:lnTo>
                  <a:pt x="10413" y="21492"/>
                </a:lnTo>
                <a:cubicBezTo>
                  <a:pt x="10499" y="21546"/>
                  <a:pt x="10068" y="21600"/>
                  <a:pt x="9552" y="21600"/>
                </a:cubicBezTo>
                <a:close/>
                <a:moveTo>
                  <a:pt x="20653" y="14905"/>
                </a:moveTo>
                <a:cubicBezTo>
                  <a:pt x="20137" y="14905"/>
                  <a:pt x="19707" y="14851"/>
                  <a:pt x="19707" y="14786"/>
                </a:cubicBezTo>
                <a:lnTo>
                  <a:pt x="19707" y="119"/>
                </a:lnTo>
                <a:cubicBezTo>
                  <a:pt x="19707" y="54"/>
                  <a:pt x="20137" y="0"/>
                  <a:pt x="20653" y="0"/>
                </a:cubicBezTo>
                <a:cubicBezTo>
                  <a:pt x="21170" y="0"/>
                  <a:pt x="21600" y="54"/>
                  <a:pt x="21600" y="119"/>
                </a:cubicBezTo>
                <a:lnTo>
                  <a:pt x="21600" y="14797"/>
                </a:lnTo>
                <a:cubicBezTo>
                  <a:pt x="21514" y="14861"/>
                  <a:pt x="21084" y="14905"/>
                  <a:pt x="20653" y="1490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250"/>
          </a:p>
        </p:txBody>
      </p:sp>
      <p:sp>
        <p:nvSpPr>
          <p:cNvPr id="5" name="Shape">
            <a:extLst>
              <a:ext uri="{FF2B5EF4-FFF2-40B4-BE49-F238E27FC236}">
                <a16:creationId xmlns:a16="http://schemas.microsoft.com/office/drawing/2014/main" id="{87711F3F-E8AC-4F98-B3E5-3F6E826B9DE8}"/>
              </a:ext>
            </a:extLst>
          </p:cNvPr>
          <p:cNvSpPr/>
          <p:nvPr/>
        </p:nvSpPr>
        <p:spPr>
          <a:xfrm>
            <a:off x="4322154" y="1830155"/>
            <a:ext cx="669044" cy="37662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29" y="21600"/>
                </a:moveTo>
                <a:cubicBezTo>
                  <a:pt x="20012" y="21600"/>
                  <a:pt x="19747" y="21546"/>
                  <a:pt x="19747" y="21481"/>
                </a:cubicBezTo>
                <a:lnTo>
                  <a:pt x="19747" y="14905"/>
                </a:lnTo>
                <a:lnTo>
                  <a:pt x="636" y="14905"/>
                </a:lnTo>
                <a:cubicBezTo>
                  <a:pt x="318" y="14905"/>
                  <a:pt x="53" y="14851"/>
                  <a:pt x="53" y="14786"/>
                </a:cubicBezTo>
                <a:lnTo>
                  <a:pt x="53" y="13693"/>
                </a:lnTo>
                <a:cubicBezTo>
                  <a:pt x="53" y="12341"/>
                  <a:pt x="3600" y="11552"/>
                  <a:pt x="6988" y="10795"/>
                </a:cubicBezTo>
                <a:cubicBezTo>
                  <a:pt x="10376" y="10048"/>
                  <a:pt x="13553" y="9334"/>
                  <a:pt x="13553" y="8112"/>
                </a:cubicBezTo>
                <a:cubicBezTo>
                  <a:pt x="13553" y="7290"/>
                  <a:pt x="12018" y="7214"/>
                  <a:pt x="10588" y="7214"/>
                </a:cubicBezTo>
                <a:cubicBezTo>
                  <a:pt x="9212" y="7214"/>
                  <a:pt x="7623" y="7301"/>
                  <a:pt x="7623" y="7972"/>
                </a:cubicBezTo>
                <a:lnTo>
                  <a:pt x="7623" y="8923"/>
                </a:lnTo>
                <a:cubicBezTo>
                  <a:pt x="7623" y="8988"/>
                  <a:pt x="7359" y="9042"/>
                  <a:pt x="7041" y="9042"/>
                </a:cubicBezTo>
                <a:lnTo>
                  <a:pt x="582" y="9042"/>
                </a:lnTo>
                <a:cubicBezTo>
                  <a:pt x="265" y="9042"/>
                  <a:pt x="0" y="8988"/>
                  <a:pt x="0" y="8923"/>
                </a:cubicBezTo>
                <a:lnTo>
                  <a:pt x="0" y="8069"/>
                </a:lnTo>
                <a:cubicBezTo>
                  <a:pt x="0" y="6598"/>
                  <a:pt x="3600" y="5776"/>
                  <a:pt x="10164" y="5733"/>
                </a:cubicBezTo>
                <a:lnTo>
                  <a:pt x="10164" y="119"/>
                </a:lnTo>
                <a:cubicBezTo>
                  <a:pt x="10164" y="54"/>
                  <a:pt x="10429" y="0"/>
                  <a:pt x="10747" y="0"/>
                </a:cubicBezTo>
                <a:cubicBezTo>
                  <a:pt x="11065" y="0"/>
                  <a:pt x="11329" y="54"/>
                  <a:pt x="11329" y="119"/>
                </a:cubicBezTo>
                <a:lnTo>
                  <a:pt x="11329" y="5852"/>
                </a:lnTo>
                <a:cubicBezTo>
                  <a:pt x="11329" y="5916"/>
                  <a:pt x="11065" y="5971"/>
                  <a:pt x="10747" y="5971"/>
                </a:cubicBezTo>
                <a:cubicBezTo>
                  <a:pt x="4500" y="5971"/>
                  <a:pt x="1165" y="6695"/>
                  <a:pt x="1165" y="8080"/>
                </a:cubicBezTo>
                <a:lnTo>
                  <a:pt x="1165" y="8826"/>
                </a:lnTo>
                <a:lnTo>
                  <a:pt x="6459" y="8826"/>
                </a:lnTo>
                <a:lnTo>
                  <a:pt x="6459" y="7993"/>
                </a:lnTo>
                <a:cubicBezTo>
                  <a:pt x="6459" y="7182"/>
                  <a:pt x="8682" y="7009"/>
                  <a:pt x="10535" y="7009"/>
                </a:cubicBezTo>
                <a:cubicBezTo>
                  <a:pt x="13341" y="7009"/>
                  <a:pt x="14611" y="7355"/>
                  <a:pt x="14611" y="8134"/>
                </a:cubicBezTo>
                <a:cubicBezTo>
                  <a:pt x="14611" y="9453"/>
                  <a:pt x="11117" y="10221"/>
                  <a:pt x="7782" y="10978"/>
                </a:cubicBezTo>
                <a:cubicBezTo>
                  <a:pt x="4341" y="11736"/>
                  <a:pt x="1112" y="12460"/>
                  <a:pt x="1112" y="13726"/>
                </a:cubicBezTo>
                <a:lnTo>
                  <a:pt x="1112" y="14699"/>
                </a:lnTo>
                <a:lnTo>
                  <a:pt x="20223" y="14699"/>
                </a:lnTo>
                <a:cubicBezTo>
                  <a:pt x="20541" y="14699"/>
                  <a:pt x="20806" y="14753"/>
                  <a:pt x="20806" y="14818"/>
                </a:cubicBezTo>
                <a:lnTo>
                  <a:pt x="20806" y="21513"/>
                </a:lnTo>
                <a:cubicBezTo>
                  <a:pt x="20859" y="21546"/>
                  <a:pt x="20647" y="21600"/>
                  <a:pt x="20329" y="21600"/>
                </a:cubicBezTo>
                <a:close/>
                <a:moveTo>
                  <a:pt x="20329" y="13639"/>
                </a:moveTo>
                <a:lnTo>
                  <a:pt x="7465" y="13639"/>
                </a:lnTo>
                <a:cubicBezTo>
                  <a:pt x="7200" y="13639"/>
                  <a:pt x="6988" y="13596"/>
                  <a:pt x="6935" y="13542"/>
                </a:cubicBezTo>
                <a:cubicBezTo>
                  <a:pt x="6882" y="13466"/>
                  <a:pt x="6882" y="13401"/>
                  <a:pt x="6882" y="13326"/>
                </a:cubicBezTo>
                <a:cubicBezTo>
                  <a:pt x="6882" y="12677"/>
                  <a:pt x="9318" y="12114"/>
                  <a:pt x="12176" y="11476"/>
                </a:cubicBezTo>
                <a:cubicBezTo>
                  <a:pt x="16041" y="10611"/>
                  <a:pt x="20435" y="9616"/>
                  <a:pt x="20435" y="8047"/>
                </a:cubicBezTo>
                <a:cubicBezTo>
                  <a:pt x="20435" y="7982"/>
                  <a:pt x="20700" y="7928"/>
                  <a:pt x="21018" y="7928"/>
                </a:cubicBezTo>
                <a:cubicBezTo>
                  <a:pt x="21335" y="7928"/>
                  <a:pt x="21600" y="7982"/>
                  <a:pt x="21600" y="8047"/>
                </a:cubicBezTo>
                <a:cubicBezTo>
                  <a:pt x="21600" y="9702"/>
                  <a:pt x="16888" y="10773"/>
                  <a:pt x="13077" y="11627"/>
                </a:cubicBezTo>
                <a:cubicBezTo>
                  <a:pt x="10377" y="12233"/>
                  <a:pt x="8047" y="12752"/>
                  <a:pt x="8047" y="13315"/>
                </a:cubicBezTo>
                <a:cubicBezTo>
                  <a:pt x="8047" y="13336"/>
                  <a:pt x="8047" y="13369"/>
                  <a:pt x="8047" y="13390"/>
                </a:cubicBezTo>
                <a:lnTo>
                  <a:pt x="20435" y="13390"/>
                </a:lnTo>
                <a:cubicBezTo>
                  <a:pt x="20753" y="13390"/>
                  <a:pt x="21018" y="13445"/>
                  <a:pt x="21018" y="13509"/>
                </a:cubicBezTo>
                <a:cubicBezTo>
                  <a:pt x="21018" y="13574"/>
                  <a:pt x="20647" y="13639"/>
                  <a:pt x="20329" y="13639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250"/>
          </a:p>
        </p:txBody>
      </p:sp>
      <p:sp>
        <p:nvSpPr>
          <p:cNvPr id="6" name="Shape">
            <a:extLst>
              <a:ext uri="{FF2B5EF4-FFF2-40B4-BE49-F238E27FC236}">
                <a16:creationId xmlns:a16="http://schemas.microsoft.com/office/drawing/2014/main" id="{DD47456E-63B3-4282-A986-9FFCBDCB1F49}"/>
              </a:ext>
            </a:extLst>
          </p:cNvPr>
          <p:cNvSpPr/>
          <p:nvPr/>
        </p:nvSpPr>
        <p:spPr>
          <a:xfrm>
            <a:off x="7015248" y="1791683"/>
            <a:ext cx="665759" cy="3804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5" y="21600"/>
                </a:moveTo>
                <a:cubicBezTo>
                  <a:pt x="266" y="21600"/>
                  <a:pt x="0" y="21546"/>
                  <a:pt x="0" y="21481"/>
                </a:cubicBezTo>
                <a:lnTo>
                  <a:pt x="0" y="11930"/>
                </a:lnTo>
                <a:cubicBezTo>
                  <a:pt x="0" y="11865"/>
                  <a:pt x="266" y="11811"/>
                  <a:pt x="585" y="11811"/>
                </a:cubicBezTo>
                <a:lnTo>
                  <a:pt x="7076" y="11811"/>
                </a:lnTo>
                <a:cubicBezTo>
                  <a:pt x="7395" y="11811"/>
                  <a:pt x="7661" y="11865"/>
                  <a:pt x="7661" y="11930"/>
                </a:cubicBezTo>
                <a:lnTo>
                  <a:pt x="7661" y="12752"/>
                </a:lnTo>
                <a:cubicBezTo>
                  <a:pt x="7661" y="13423"/>
                  <a:pt x="9257" y="13509"/>
                  <a:pt x="10640" y="13509"/>
                </a:cubicBezTo>
                <a:cubicBezTo>
                  <a:pt x="12077" y="13509"/>
                  <a:pt x="13620" y="13445"/>
                  <a:pt x="13620" y="12623"/>
                </a:cubicBezTo>
                <a:lnTo>
                  <a:pt x="13620" y="11930"/>
                </a:lnTo>
                <a:cubicBezTo>
                  <a:pt x="13620" y="11087"/>
                  <a:pt x="12130" y="10924"/>
                  <a:pt x="9683" y="10924"/>
                </a:cubicBezTo>
                <a:lnTo>
                  <a:pt x="7395" y="10924"/>
                </a:lnTo>
                <a:cubicBezTo>
                  <a:pt x="7076" y="10924"/>
                  <a:pt x="6810" y="10870"/>
                  <a:pt x="6810" y="10805"/>
                </a:cubicBezTo>
                <a:lnTo>
                  <a:pt x="6810" y="9540"/>
                </a:lnTo>
                <a:cubicBezTo>
                  <a:pt x="6810" y="9475"/>
                  <a:pt x="7076" y="9421"/>
                  <a:pt x="7395" y="9421"/>
                </a:cubicBezTo>
                <a:lnTo>
                  <a:pt x="10055" y="9421"/>
                </a:lnTo>
                <a:cubicBezTo>
                  <a:pt x="12556" y="9421"/>
                  <a:pt x="13620" y="9183"/>
                  <a:pt x="13620" y="8599"/>
                </a:cubicBezTo>
                <a:lnTo>
                  <a:pt x="13620" y="8101"/>
                </a:lnTo>
                <a:cubicBezTo>
                  <a:pt x="13620" y="7279"/>
                  <a:pt x="12077" y="7204"/>
                  <a:pt x="10640" y="7204"/>
                </a:cubicBezTo>
                <a:cubicBezTo>
                  <a:pt x="9257" y="7204"/>
                  <a:pt x="7661" y="7290"/>
                  <a:pt x="7661" y="7961"/>
                </a:cubicBezTo>
                <a:lnTo>
                  <a:pt x="7661" y="8534"/>
                </a:lnTo>
                <a:cubicBezTo>
                  <a:pt x="7661" y="8599"/>
                  <a:pt x="7395" y="8653"/>
                  <a:pt x="7076" y="8653"/>
                </a:cubicBezTo>
                <a:lnTo>
                  <a:pt x="585" y="8653"/>
                </a:lnTo>
                <a:cubicBezTo>
                  <a:pt x="266" y="8653"/>
                  <a:pt x="0" y="8599"/>
                  <a:pt x="0" y="8534"/>
                </a:cubicBezTo>
                <a:lnTo>
                  <a:pt x="0" y="8058"/>
                </a:lnTo>
                <a:cubicBezTo>
                  <a:pt x="0" y="6555"/>
                  <a:pt x="3830" y="5722"/>
                  <a:pt x="10747" y="5722"/>
                </a:cubicBezTo>
                <a:cubicBezTo>
                  <a:pt x="11066" y="5722"/>
                  <a:pt x="11332" y="5776"/>
                  <a:pt x="11332" y="5841"/>
                </a:cubicBezTo>
                <a:cubicBezTo>
                  <a:pt x="11332" y="5906"/>
                  <a:pt x="11066" y="5960"/>
                  <a:pt x="10747" y="5960"/>
                </a:cubicBezTo>
                <a:cubicBezTo>
                  <a:pt x="4469" y="5960"/>
                  <a:pt x="1117" y="6684"/>
                  <a:pt x="1117" y="8069"/>
                </a:cubicBezTo>
                <a:lnTo>
                  <a:pt x="1117" y="8437"/>
                </a:lnTo>
                <a:lnTo>
                  <a:pt x="6437" y="8437"/>
                </a:lnTo>
                <a:lnTo>
                  <a:pt x="6437" y="7982"/>
                </a:lnTo>
                <a:cubicBezTo>
                  <a:pt x="6437" y="7171"/>
                  <a:pt x="8672" y="6998"/>
                  <a:pt x="10534" y="6998"/>
                </a:cubicBezTo>
                <a:cubicBezTo>
                  <a:pt x="13353" y="6998"/>
                  <a:pt x="14630" y="7344"/>
                  <a:pt x="14630" y="8123"/>
                </a:cubicBezTo>
                <a:lnTo>
                  <a:pt x="14630" y="8621"/>
                </a:lnTo>
                <a:cubicBezTo>
                  <a:pt x="14630" y="9324"/>
                  <a:pt x="13087" y="9670"/>
                  <a:pt x="9948" y="9670"/>
                </a:cubicBezTo>
                <a:lnTo>
                  <a:pt x="7820" y="9670"/>
                </a:lnTo>
                <a:lnTo>
                  <a:pt x="7820" y="10708"/>
                </a:lnTo>
                <a:lnTo>
                  <a:pt x="9576" y="10708"/>
                </a:lnTo>
                <a:cubicBezTo>
                  <a:pt x="13087" y="10708"/>
                  <a:pt x="14630" y="11076"/>
                  <a:pt x="14630" y="11952"/>
                </a:cubicBezTo>
                <a:lnTo>
                  <a:pt x="14630" y="12644"/>
                </a:lnTo>
                <a:cubicBezTo>
                  <a:pt x="14630" y="13401"/>
                  <a:pt x="13300" y="13758"/>
                  <a:pt x="10534" y="13758"/>
                </a:cubicBezTo>
                <a:cubicBezTo>
                  <a:pt x="8672" y="13758"/>
                  <a:pt x="6437" y="13585"/>
                  <a:pt x="6437" y="12774"/>
                </a:cubicBezTo>
                <a:lnTo>
                  <a:pt x="6437" y="12071"/>
                </a:lnTo>
                <a:lnTo>
                  <a:pt x="1117" y="12071"/>
                </a:lnTo>
                <a:lnTo>
                  <a:pt x="1117" y="21503"/>
                </a:lnTo>
                <a:cubicBezTo>
                  <a:pt x="1171" y="21546"/>
                  <a:pt x="905" y="21600"/>
                  <a:pt x="585" y="21600"/>
                </a:cubicBezTo>
                <a:close/>
                <a:moveTo>
                  <a:pt x="10800" y="15013"/>
                </a:moveTo>
                <a:cubicBezTo>
                  <a:pt x="10481" y="15013"/>
                  <a:pt x="10215" y="14959"/>
                  <a:pt x="10215" y="14894"/>
                </a:cubicBezTo>
                <a:cubicBezTo>
                  <a:pt x="10215" y="14829"/>
                  <a:pt x="10481" y="14775"/>
                  <a:pt x="10800" y="14775"/>
                </a:cubicBezTo>
                <a:cubicBezTo>
                  <a:pt x="17078" y="14775"/>
                  <a:pt x="20429" y="14050"/>
                  <a:pt x="20429" y="12666"/>
                </a:cubicBezTo>
                <a:lnTo>
                  <a:pt x="20429" y="11974"/>
                </a:lnTo>
                <a:cubicBezTo>
                  <a:pt x="20429" y="11054"/>
                  <a:pt x="18993" y="10481"/>
                  <a:pt x="15961" y="10221"/>
                </a:cubicBezTo>
                <a:cubicBezTo>
                  <a:pt x="15748" y="10200"/>
                  <a:pt x="15641" y="10156"/>
                  <a:pt x="15641" y="10113"/>
                </a:cubicBezTo>
                <a:cubicBezTo>
                  <a:pt x="15641" y="10070"/>
                  <a:pt x="15801" y="10027"/>
                  <a:pt x="16014" y="10005"/>
                </a:cubicBezTo>
                <a:cubicBezTo>
                  <a:pt x="19046" y="9745"/>
                  <a:pt x="20429" y="9205"/>
                  <a:pt x="20429" y="8296"/>
                </a:cubicBezTo>
                <a:lnTo>
                  <a:pt x="20429" y="119"/>
                </a:lnTo>
                <a:cubicBezTo>
                  <a:pt x="20429" y="54"/>
                  <a:pt x="20695" y="0"/>
                  <a:pt x="21015" y="0"/>
                </a:cubicBezTo>
                <a:cubicBezTo>
                  <a:pt x="21334" y="0"/>
                  <a:pt x="21600" y="54"/>
                  <a:pt x="21600" y="119"/>
                </a:cubicBezTo>
                <a:lnTo>
                  <a:pt x="21600" y="8296"/>
                </a:lnTo>
                <a:cubicBezTo>
                  <a:pt x="21600" y="9194"/>
                  <a:pt x="20270" y="9789"/>
                  <a:pt x="17504" y="10124"/>
                </a:cubicBezTo>
                <a:cubicBezTo>
                  <a:pt x="20217" y="10459"/>
                  <a:pt x="21600" y="11087"/>
                  <a:pt x="21600" y="11984"/>
                </a:cubicBezTo>
                <a:lnTo>
                  <a:pt x="21600" y="12677"/>
                </a:lnTo>
                <a:cubicBezTo>
                  <a:pt x="21547" y="14180"/>
                  <a:pt x="17716" y="15013"/>
                  <a:pt x="10800" y="15013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25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63332D-34C3-4585-9EC3-CA9347518F6B}"/>
              </a:ext>
            </a:extLst>
          </p:cNvPr>
          <p:cNvGrpSpPr/>
          <p:nvPr/>
        </p:nvGrpSpPr>
        <p:grpSpPr>
          <a:xfrm>
            <a:off x="1872587" y="2020277"/>
            <a:ext cx="2928013" cy="4107038"/>
            <a:chOff x="8921976" y="1277467"/>
            <a:chExt cx="2926082" cy="579069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161AC6-7B0A-4559-BBEF-417C4BAC7CAB}"/>
                </a:ext>
              </a:extLst>
            </p:cNvPr>
            <p:cNvSpPr txBox="1"/>
            <p:nvPr/>
          </p:nvSpPr>
          <p:spPr>
            <a:xfrm>
              <a:off x="8921976" y="1277467"/>
              <a:ext cx="2926079" cy="650922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r>
                <a:rPr lang="en-US" sz="2400" b="1" noProof="1">
                  <a:solidFill>
                    <a:schemeClr val="accent3">
                      <a:lumMod val="75000"/>
                    </a:schemeClr>
                  </a:solidFill>
                  <a:latin typeface="Raleway" pitchFamily="2" charset="0"/>
                </a:rPr>
                <a:t>Selling</a:t>
              </a:r>
              <a:endParaRPr lang="en-US" b="1" noProof="1">
                <a:solidFill>
                  <a:schemeClr val="accent3">
                    <a:lumMod val="75000"/>
                  </a:schemeClr>
                </a:solidFill>
                <a:latin typeface="Raleway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D92CBFC-A5B8-41CF-9E45-D52C01B0E01E}"/>
                </a:ext>
              </a:extLst>
            </p:cNvPr>
            <p:cNvSpPr txBox="1"/>
            <p:nvPr/>
          </p:nvSpPr>
          <p:spPr>
            <a:xfrm>
              <a:off x="8921980" y="1925881"/>
              <a:ext cx="2926078" cy="5142283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altLang="zh-CN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Fresh foods, Grocery </a:t>
              </a: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altLang="zh-CN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Cosmetics, Beauty, </a:t>
              </a: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altLang="zh-CN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Skin Care, Health care</a:t>
              </a: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Household items</a:t>
              </a:r>
              <a:r>
                <a:rPr lang="en-US" altLang="zh-CN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altLang="zh-CN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</a:t>
              </a:r>
              <a:r>
                <a:rPr lang="en-US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nacks, Beverages</a:t>
              </a:r>
              <a:endParaRPr lang="en-US" altLang="zh-CN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altLang="zh-CN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exclusive brands</a:t>
              </a:r>
              <a:r>
                <a:rPr lang="en-US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sz="18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.</a:t>
              </a:r>
              <a:r>
                <a:rPr lang="en-US" altLang="zh-CN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endParaRPr lang="en-US" sz="1800" noProof="1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</p:grpSp>
      <p:sp>
        <p:nvSpPr>
          <p:cNvPr id="128" name="Google Shape;128;p15">
            <a:extLst>
              <a:ext uri="{FF2B5EF4-FFF2-40B4-BE49-F238E27FC236}">
                <a16:creationId xmlns:a16="http://schemas.microsoft.com/office/drawing/2014/main" id="{5459B7C2-7496-AC8D-02A5-34DB996B520E}"/>
              </a:ext>
            </a:extLst>
          </p:cNvPr>
          <p:cNvSpPr txBox="1">
            <a:spLocks/>
          </p:cNvSpPr>
          <p:nvPr/>
        </p:nvSpPr>
        <p:spPr>
          <a:xfrm>
            <a:off x="894605" y="651366"/>
            <a:ext cx="10058400" cy="93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algn="ctr" defTabSz="761970" rtl="0" eaLnBrk="1" latinLnBrk="0" hangingPunct="1">
              <a:spcBef>
                <a:spcPct val="0"/>
              </a:spcBef>
              <a:buNone/>
              <a:defRPr sz="366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0000"/>
              </a:lnSpc>
              <a:spcBef>
                <a:spcPts val="0"/>
              </a:spcBef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b="1"/>
              <a:t>Company Overview</a:t>
            </a:r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F509288-F09F-59AF-DC46-ECC92EE8836D}"/>
              </a:ext>
            </a:extLst>
          </p:cNvPr>
          <p:cNvGrpSpPr/>
          <p:nvPr/>
        </p:nvGrpSpPr>
        <p:grpSpPr>
          <a:xfrm>
            <a:off x="5227036" y="2020277"/>
            <a:ext cx="1788210" cy="3945456"/>
            <a:chOff x="8921976" y="1277467"/>
            <a:chExt cx="2926082" cy="55628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3665EB9-E702-CC91-AEEC-7B827C2ACE7E}"/>
                </a:ext>
              </a:extLst>
            </p:cNvPr>
            <p:cNvSpPr txBox="1"/>
            <p:nvPr/>
          </p:nvSpPr>
          <p:spPr>
            <a:xfrm>
              <a:off x="8921976" y="1277467"/>
              <a:ext cx="2926079" cy="650922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r>
                <a:rPr lang="en-US" sz="2400" b="1" noProof="1">
                  <a:solidFill>
                    <a:schemeClr val="accent3">
                      <a:lumMod val="75000"/>
                    </a:schemeClr>
                  </a:solidFill>
                  <a:latin typeface="Raleway" pitchFamily="2" charset="0"/>
                </a:rPr>
                <a:t>Supplier </a:t>
              </a:r>
              <a:endParaRPr lang="en-US" b="1" noProof="1">
                <a:solidFill>
                  <a:schemeClr val="accent3">
                    <a:lumMod val="75000"/>
                  </a:schemeClr>
                </a:solidFill>
                <a:latin typeface="Raleway" pitchFamily="2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C2E66CD-4870-689E-9016-8F0BD7869679}"/>
                </a:ext>
              </a:extLst>
            </p:cNvPr>
            <p:cNvSpPr txBox="1"/>
            <p:nvPr/>
          </p:nvSpPr>
          <p:spPr>
            <a:xfrm>
              <a:off x="8921980" y="1925881"/>
              <a:ext cx="2926078" cy="4914463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800" b="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Thailand</a:t>
              </a:r>
            </a:p>
            <a:p>
              <a:pPr>
                <a:lnSpc>
                  <a:spcPct val="150000"/>
                </a:lnSpc>
              </a:pPr>
              <a:r>
                <a:rPr lang="en-US" sz="1800" dirty="0">
                  <a:solidFill>
                    <a:srgbClr val="40404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L</a:t>
              </a:r>
              <a:r>
                <a:rPr lang="en-US" sz="1800" b="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ocal farms </a:t>
              </a:r>
            </a:p>
            <a:p>
              <a:pPr>
                <a:lnSpc>
                  <a:spcPct val="150000"/>
                </a:lnSpc>
              </a:pPr>
              <a:r>
                <a:rPr lang="en-US" sz="1800" b="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Vietnam</a:t>
              </a:r>
            </a:p>
            <a:p>
              <a:pPr>
                <a:lnSpc>
                  <a:spcPct val="150000"/>
                </a:lnSpc>
              </a:pPr>
              <a:r>
                <a:rPr lang="en-US" sz="1800" b="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Japan </a:t>
              </a:r>
            </a:p>
            <a:p>
              <a:pPr>
                <a:lnSpc>
                  <a:spcPct val="150000"/>
                </a:lnSpc>
              </a:pPr>
              <a:r>
                <a:rPr lang="en-US" sz="1800" b="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China</a:t>
              </a:r>
            </a:p>
            <a:p>
              <a:pPr>
                <a:lnSpc>
                  <a:spcPct val="150000"/>
                </a:lnSpc>
              </a:pPr>
              <a:r>
                <a:rPr lang="en-US" sz="1800" b="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European</a:t>
              </a:r>
              <a:endParaRPr lang="en-US" altLang="zh-CN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endPara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sz="18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.</a:t>
              </a:r>
              <a:r>
                <a:rPr lang="en-US" altLang="zh-CN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endParaRPr lang="en-US" sz="1800" noProof="1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BC2CF5B-F678-6520-F808-3F8B1A46CB92}"/>
              </a:ext>
            </a:extLst>
          </p:cNvPr>
          <p:cNvGrpSpPr/>
          <p:nvPr/>
        </p:nvGrpSpPr>
        <p:grpSpPr>
          <a:xfrm>
            <a:off x="8137984" y="2020277"/>
            <a:ext cx="2928013" cy="3576124"/>
            <a:chOff x="8921976" y="1277467"/>
            <a:chExt cx="2926082" cy="504213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E0998F8-F962-4CC0-FBE2-53801F41C15F}"/>
                </a:ext>
              </a:extLst>
            </p:cNvPr>
            <p:cNvSpPr txBox="1"/>
            <p:nvPr/>
          </p:nvSpPr>
          <p:spPr>
            <a:xfrm>
              <a:off x="8921976" y="1277467"/>
              <a:ext cx="2926079" cy="650922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r>
                <a:rPr lang="en-US" sz="2400" b="1" noProof="1">
                  <a:solidFill>
                    <a:schemeClr val="accent3">
                      <a:lumMod val="75000"/>
                    </a:schemeClr>
                  </a:solidFill>
                  <a:latin typeface="Raleway" pitchFamily="2" charset="0"/>
                </a:rPr>
                <a:t>Requirment </a:t>
              </a:r>
              <a:endParaRPr lang="en-US" b="1" noProof="1">
                <a:solidFill>
                  <a:schemeClr val="accent3">
                    <a:lumMod val="75000"/>
                  </a:schemeClr>
                </a:solidFill>
                <a:latin typeface="Raleway" pitchFamily="2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4845B09-864E-174F-DB79-627A2C2EB15E}"/>
                </a:ext>
              </a:extLst>
            </p:cNvPr>
            <p:cNvSpPr txBox="1"/>
            <p:nvPr/>
          </p:nvSpPr>
          <p:spPr>
            <a:xfrm>
              <a:off x="8921980" y="1925881"/>
              <a:ext cx="2926078" cy="4393724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sz="1800" b="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 ISO 22000 (food safety)</a:t>
              </a:r>
              <a:endPara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sz="1800" b="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HACCP</a:t>
              </a: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sz="1800" dirty="0">
                  <a:solidFill>
                    <a:srgbClr val="40404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GMP</a:t>
              </a:r>
              <a:r>
                <a:rPr lang="en-US" sz="1800" b="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 </a:t>
              </a:r>
              <a:endPara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sz="1800" i="0" dirty="0">
                  <a:solidFill>
                    <a:srgbClr val="404040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GAP Certification</a:t>
              </a:r>
              <a:endPara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endParaRPr lang="en-US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  <a:p>
              <a:pPr>
                <a:lnSpc>
                  <a:spcPct val="150000"/>
                </a:lnSpc>
                <a:spcAft>
                  <a:spcPts val="900"/>
                </a:spcAft>
              </a:pPr>
              <a:r>
                <a:rPr lang="en-US" sz="18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.</a:t>
              </a:r>
              <a:r>
                <a:rPr lang="en-US" altLang="zh-CN" sz="18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endParaRPr lang="en-US" sz="1800" noProof="1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2775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999034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Challenges</a:t>
            </a:r>
            <a:endParaRPr lang="en-US" sz="3708" dirty="0"/>
          </a:p>
        </p:txBody>
      </p:sp>
      <p:sp>
        <p:nvSpPr>
          <p:cNvPr id="4" name="Text 1"/>
          <p:cNvSpPr/>
          <p:nvPr/>
        </p:nvSpPr>
        <p:spPr>
          <a:xfrm>
            <a:off x="6332935" y="2043212"/>
            <a:ext cx="5197574" cy="3350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just">
              <a:lnSpc>
                <a:spcPts val="2375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411764" y="3615469"/>
            <a:ext cx="5046265" cy="2764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endParaRPr lang="en-US" sz="1600" dirty="0">
              <a:solidFill>
                <a:srgbClr val="40404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074" name="Picture 2" descr="Lucky Supermarket Preah Sihanouk Blvd ...">
            <a:extLst>
              <a:ext uri="{FF2B5EF4-FFF2-40B4-BE49-F238E27FC236}">
                <a16:creationId xmlns:a16="http://schemas.microsoft.com/office/drawing/2014/main" id="{2C1182B8-561B-66D1-CB94-13E55E0D6519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70" y="1836961"/>
            <a:ext cx="5202936" cy="355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6AF9C7-F70F-22D3-0C12-035A11FAFFDF}"/>
              </a:ext>
            </a:extLst>
          </p:cNvPr>
          <p:cNvSpPr txBox="1"/>
          <p:nvPr/>
        </p:nvSpPr>
        <p:spPr>
          <a:xfrm>
            <a:off x="5859066" y="1836961"/>
            <a:ext cx="6199336" cy="2949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How can we </a:t>
            </a:r>
            <a:r>
              <a:rPr lang="en-US" sz="1800" b="1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reduce inventory costs and late deliveries</a:t>
            </a:r>
            <a:r>
              <a:rPr lang="en-US" sz="1800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?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How do we solve the high among of </a:t>
            </a:r>
            <a:r>
              <a:rPr lang="en-US" sz="1800" b="1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spoilage rate </a:t>
            </a:r>
            <a:r>
              <a:rPr lang="en-US" sz="1800" b="1" dirty="0">
                <a:solidFill>
                  <a:srgbClr val="40404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 inefficient temperature s</a:t>
            </a:r>
            <a:r>
              <a:rPr lang="en-US" sz="1800" b="1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toring condition </a:t>
            </a:r>
            <a:r>
              <a:rPr lang="en-US" sz="1800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during transportation?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How can we lower our </a:t>
            </a:r>
            <a:r>
              <a:rPr lang="en-US" sz="1800" b="1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operation </a:t>
            </a:r>
            <a:r>
              <a:rPr lang="en-US" sz="1800" b="1" dirty="0">
                <a:solidFill>
                  <a:srgbClr val="40404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costs</a:t>
            </a:r>
            <a:r>
              <a:rPr lang="en-US" sz="1800" dirty="0">
                <a:solidFill>
                  <a:srgbClr val="40404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 the market with </a:t>
            </a:r>
            <a:r>
              <a:rPr lang="en-US" sz="1800" b="1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Sustainability</a:t>
            </a:r>
            <a:r>
              <a:rPr lang="en-US" sz="1800" dirty="0">
                <a:solidFill>
                  <a:srgbClr val="40404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?</a:t>
            </a:r>
          </a:p>
          <a:p>
            <a:pPr algn="just">
              <a:lnSpc>
                <a:spcPct val="150000"/>
              </a:lnSpc>
            </a:pP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CCB87-6A18-EDA8-0CA0-1AF6DF995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F3E10964-B1EF-2163-5D80-01353D109C25}"/>
              </a:ext>
            </a:extLst>
          </p:cNvPr>
          <p:cNvSpPr/>
          <p:nvPr/>
        </p:nvSpPr>
        <p:spPr>
          <a:xfrm>
            <a:off x="3560367" y="3816401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endParaRPr lang="en-US" sz="4000" dirty="0"/>
          </a:p>
        </p:txBody>
      </p:sp>
      <p:sp>
        <p:nvSpPr>
          <p:cNvPr id="17" name="Text 0">
            <a:extLst>
              <a:ext uri="{FF2B5EF4-FFF2-40B4-BE49-F238E27FC236}">
                <a16:creationId xmlns:a16="http://schemas.microsoft.com/office/drawing/2014/main" id="{9B1A89EF-9628-E8CD-C151-67E765B3C8FB}"/>
              </a:ext>
            </a:extLst>
          </p:cNvPr>
          <p:cNvSpPr/>
          <p:nvPr/>
        </p:nvSpPr>
        <p:spPr>
          <a:xfrm>
            <a:off x="228203" y="577453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625"/>
              </a:lnSpc>
              <a:buClrTx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Optimizing </a:t>
            </a:r>
            <a:r>
              <a:rPr lang="en-US" sz="4000" dirty="0">
                <a:solidFill>
                  <a:srgbClr val="312F2B"/>
                </a:solidFill>
                <a:latin typeface="Gelasio" pitchFamily="34" charset="0"/>
                <a:cs typeface="Gelasio" pitchFamily="34" charset="-120"/>
              </a:rPr>
              <a:t>Cold Chain </a:t>
            </a:r>
          </a:p>
        </p:txBody>
      </p:sp>
      <p:pic>
        <p:nvPicPr>
          <p:cNvPr id="2050" name="Picture 2" descr="Cold Chain Logistics Management ...">
            <a:extLst>
              <a:ext uri="{FF2B5EF4-FFF2-40B4-BE49-F238E27FC236}">
                <a16:creationId xmlns:a16="http://schemas.microsoft.com/office/drawing/2014/main" id="{F13AB614-54BF-E8F7-BE17-0E740705A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7020" y="3784978"/>
            <a:ext cx="5464980" cy="3070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D74456E-8EDE-400D-474A-F41D1F8163BC}"/>
              </a:ext>
            </a:extLst>
          </p:cNvPr>
          <p:cNvSpPr txBox="1"/>
          <p:nvPr/>
        </p:nvSpPr>
        <p:spPr>
          <a:xfrm>
            <a:off x="1054439" y="2022610"/>
            <a:ext cx="6103256" cy="369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Ambient Storage</a:t>
            </a:r>
          </a:p>
        </p:txBody>
      </p:sp>
      <p:sp>
        <p:nvSpPr>
          <p:cNvPr id="24" name="Shape 4">
            <a:extLst>
              <a:ext uri="{FF2B5EF4-FFF2-40B4-BE49-F238E27FC236}">
                <a16:creationId xmlns:a16="http://schemas.microsoft.com/office/drawing/2014/main" id="{7B16C3AE-363C-C3E3-D127-048465F3F748}"/>
              </a:ext>
            </a:extLst>
          </p:cNvPr>
          <p:cNvSpPr/>
          <p:nvPr/>
        </p:nvSpPr>
        <p:spPr>
          <a:xfrm>
            <a:off x="-2935863" y="3784978"/>
            <a:ext cx="158372" cy="15837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F669D34-602C-AE3A-2843-F78C9C83FD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85" y="2022610"/>
            <a:ext cx="423164" cy="420163"/>
          </a:xfrm>
          <a:prstGeom prst="roundRect">
            <a:avLst/>
          </a:prstGeom>
          <a:ln>
            <a:solidFill>
              <a:schemeClr val="tx1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6B77052-63F5-A94F-B371-8718326B3ED5}"/>
              </a:ext>
            </a:extLst>
          </p:cNvPr>
          <p:cNvSpPr txBox="1"/>
          <p:nvPr/>
        </p:nvSpPr>
        <p:spPr>
          <a:xfrm>
            <a:off x="1054439" y="3869301"/>
            <a:ext cx="6103256" cy="3692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Frozen Storage (-18°C)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94FF14E-EFF8-8764-F2DB-7231149F1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85" y="3869301"/>
            <a:ext cx="423164" cy="420163"/>
          </a:xfrm>
          <a:prstGeom prst="roundRect">
            <a:avLst/>
          </a:prstGeom>
          <a:ln>
            <a:solidFill>
              <a:schemeClr val="tx1"/>
            </a:solidFill>
          </a:ln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15269DB-57D6-2412-4979-757F458F9AD5}"/>
              </a:ext>
            </a:extLst>
          </p:cNvPr>
          <p:cNvSpPr txBox="1"/>
          <p:nvPr/>
        </p:nvSpPr>
        <p:spPr>
          <a:xfrm>
            <a:off x="1054439" y="2924172"/>
            <a:ext cx="6103256" cy="3692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Cold Storage (2–8°C)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5C8940D-57BF-9CD4-D8CE-B3EE544457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85" y="2924172"/>
            <a:ext cx="423164" cy="420163"/>
          </a:xfrm>
          <a:prstGeom prst="roundRect">
            <a:avLst/>
          </a:prstGeom>
          <a:ln>
            <a:solidFill>
              <a:schemeClr val="tx1"/>
            </a:solidFill>
          </a:ln>
        </p:spPr>
      </p:pic>
      <p:sp>
        <p:nvSpPr>
          <p:cNvPr id="46" name="Shape 4">
            <a:extLst>
              <a:ext uri="{FF2B5EF4-FFF2-40B4-BE49-F238E27FC236}">
                <a16:creationId xmlns:a16="http://schemas.microsoft.com/office/drawing/2014/main" id="{0F185490-B922-FFC8-0E5F-EFFB44CC75C0}"/>
              </a:ext>
            </a:extLst>
          </p:cNvPr>
          <p:cNvSpPr/>
          <p:nvPr/>
        </p:nvSpPr>
        <p:spPr>
          <a:xfrm>
            <a:off x="313285" y="4820479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47" name="Image 2" descr="preencoded.png">
            <a:extLst>
              <a:ext uri="{FF2B5EF4-FFF2-40B4-BE49-F238E27FC236}">
                <a16:creationId xmlns:a16="http://schemas.microsoft.com/office/drawing/2014/main" id="{A7563192-6D56-2CC7-8E55-932384BCFF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285" y="4820479"/>
            <a:ext cx="425252" cy="425252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C11F24BA-1F91-2548-1EC9-6A2A923B4398}"/>
              </a:ext>
            </a:extLst>
          </p:cNvPr>
          <p:cNvSpPr txBox="1"/>
          <p:nvPr/>
        </p:nvSpPr>
        <p:spPr>
          <a:xfrm>
            <a:off x="1054439" y="4779714"/>
            <a:ext cx="6103256" cy="369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Temperature Tracking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A0D24A-29D1-B3AC-19FA-1B9FC35C5EED}"/>
              </a:ext>
            </a:extLst>
          </p:cNvPr>
          <p:cNvSpPr txBox="1"/>
          <p:nvPr/>
        </p:nvSpPr>
        <p:spPr>
          <a:xfrm>
            <a:off x="1054439" y="5114283"/>
            <a:ext cx="69236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kern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Sensors monitor storage conditions 24/7 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2056" name="Picture 8" descr="The Cold Chain: Learn it, Love it, Live ...">
            <a:extLst>
              <a:ext uri="{FF2B5EF4-FFF2-40B4-BE49-F238E27FC236}">
                <a16:creationId xmlns:a16="http://schemas.microsoft.com/office/drawing/2014/main" id="{7BA56D06-DBB9-9A9A-15FC-17B80535C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419" y="628718"/>
            <a:ext cx="4884296" cy="2735206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842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00127" y="328810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625"/>
              </a:lnSpc>
              <a:buClrTx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Optimizing Inventory\Warehouse Management</a:t>
            </a:r>
            <a:endParaRPr lang="en-US" sz="3708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hape 1"/>
          <p:cNvSpPr/>
          <p:nvPr/>
        </p:nvSpPr>
        <p:spPr>
          <a:xfrm>
            <a:off x="322446" y="1427689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99404" y="2892119"/>
            <a:ext cx="243978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  <a:buClrTx/>
            </a:pPr>
            <a:r>
              <a:rPr lang="en-US" sz="1458" kern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Track products Location 24/7</a:t>
            </a:r>
          </a:p>
        </p:txBody>
      </p:sp>
      <p:sp>
        <p:nvSpPr>
          <p:cNvPr id="7" name="Shape 4"/>
          <p:cNvSpPr/>
          <p:nvPr/>
        </p:nvSpPr>
        <p:spPr>
          <a:xfrm>
            <a:off x="322445" y="3558537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36709" y="3558537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Robotics</a:t>
            </a:r>
          </a:p>
        </p:txBody>
      </p:sp>
      <p:sp>
        <p:nvSpPr>
          <p:cNvPr id="9" name="Text 6"/>
          <p:cNvSpPr/>
          <p:nvPr/>
        </p:nvSpPr>
        <p:spPr>
          <a:xfrm>
            <a:off x="936708" y="3832579"/>
            <a:ext cx="243978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  <a:buClrTx/>
            </a:pPr>
            <a:r>
              <a:rPr lang="en-US" sz="1458" kern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Automatic handling</a:t>
            </a:r>
          </a:p>
        </p:txBody>
      </p:sp>
      <p:sp>
        <p:nvSpPr>
          <p:cNvPr id="10" name="Shape 7"/>
          <p:cNvSpPr/>
          <p:nvPr/>
        </p:nvSpPr>
        <p:spPr>
          <a:xfrm>
            <a:off x="322446" y="2540427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36709" y="2540427"/>
            <a:ext cx="263038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Real-Time Management</a:t>
            </a:r>
            <a:endParaRPr lang="en-US" sz="1833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rcRect l="2230" t="24365" r="4649" b="38726"/>
          <a:stretch/>
        </p:blipFill>
        <p:spPr>
          <a:xfrm>
            <a:off x="6544638" y="872165"/>
            <a:ext cx="5557920" cy="330435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9F1FC2C-5ED0-1EA1-926B-80D54D20C040}"/>
              </a:ext>
            </a:extLst>
          </p:cNvPr>
          <p:cNvSpPr txBox="1"/>
          <p:nvPr/>
        </p:nvSpPr>
        <p:spPr>
          <a:xfrm>
            <a:off x="864502" y="1723999"/>
            <a:ext cx="6092190" cy="316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58" kern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 stock levels 24/7</a:t>
            </a:r>
          </a:p>
        </p:txBody>
      </p:sp>
      <p:sp>
        <p:nvSpPr>
          <p:cNvPr id="23" name="Shape 4">
            <a:extLst>
              <a:ext uri="{FF2B5EF4-FFF2-40B4-BE49-F238E27FC236}">
                <a16:creationId xmlns:a16="http://schemas.microsoft.com/office/drawing/2014/main" id="{E31C763D-9B2C-0E23-E11C-99DAAF6A7C90}"/>
              </a:ext>
            </a:extLst>
          </p:cNvPr>
          <p:cNvSpPr/>
          <p:nvPr/>
        </p:nvSpPr>
        <p:spPr>
          <a:xfrm>
            <a:off x="322445" y="4609268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4" name="Text 5">
            <a:extLst>
              <a:ext uri="{FF2B5EF4-FFF2-40B4-BE49-F238E27FC236}">
                <a16:creationId xmlns:a16="http://schemas.microsoft.com/office/drawing/2014/main" id="{A64CBB17-F718-FC87-DBB0-0F8A56827963}"/>
              </a:ext>
            </a:extLst>
          </p:cNvPr>
          <p:cNvSpPr/>
          <p:nvPr/>
        </p:nvSpPr>
        <p:spPr>
          <a:xfrm>
            <a:off x="936709" y="459391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Warehouse Management Systems</a:t>
            </a:r>
          </a:p>
        </p:txBody>
      </p:sp>
      <p:sp>
        <p:nvSpPr>
          <p:cNvPr id="25" name="Text 6">
            <a:extLst>
              <a:ext uri="{FF2B5EF4-FFF2-40B4-BE49-F238E27FC236}">
                <a16:creationId xmlns:a16="http://schemas.microsoft.com/office/drawing/2014/main" id="{EC768119-ED19-0A04-20C3-8FC12FA43626}"/>
              </a:ext>
            </a:extLst>
          </p:cNvPr>
          <p:cNvSpPr/>
          <p:nvPr/>
        </p:nvSpPr>
        <p:spPr>
          <a:xfrm>
            <a:off x="936707" y="4883310"/>
            <a:ext cx="243978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  <a:buClrTx/>
            </a:pPr>
            <a:r>
              <a:rPr lang="en-US" sz="1458" kern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24/7 supply chain visibility</a:t>
            </a:r>
            <a:endParaRPr lang="en-US" sz="1458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" name="Image 0">
            <a:extLst>
              <a:ext uri="{FF2B5EF4-FFF2-40B4-BE49-F238E27FC236}">
                <a16:creationId xmlns:a16="http://schemas.microsoft.com/office/drawing/2014/main" id="{F6BB5BBC-1E67-E45C-2795-1C077CF0D7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553" b="6553"/>
          <a:stretch/>
        </p:blipFill>
        <p:spPr>
          <a:xfrm>
            <a:off x="6544638" y="4086722"/>
            <a:ext cx="5647362" cy="2726827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7CF88D7-AFA0-DAE4-9698-790C7C4258DE}"/>
              </a:ext>
            </a:extLst>
          </p:cNvPr>
          <p:cNvSpPr txBox="1"/>
          <p:nvPr/>
        </p:nvSpPr>
        <p:spPr>
          <a:xfrm>
            <a:off x="860692" y="5625389"/>
            <a:ext cx="6096000" cy="6206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Central Warehouse Location</a:t>
            </a:r>
          </a:p>
          <a:p>
            <a:r>
              <a:rPr lang="en-US" sz="1458" kern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Phnom Penh, Preah Sihanouk near major markets /border points</a:t>
            </a:r>
          </a:p>
        </p:txBody>
      </p:sp>
      <p:sp>
        <p:nvSpPr>
          <p:cNvPr id="37" name="Shape 4">
            <a:extLst>
              <a:ext uri="{FF2B5EF4-FFF2-40B4-BE49-F238E27FC236}">
                <a16:creationId xmlns:a16="http://schemas.microsoft.com/office/drawing/2014/main" id="{6C4C66FC-1CA5-0E68-6F4D-52C82E7B3EBD}"/>
              </a:ext>
            </a:extLst>
          </p:cNvPr>
          <p:cNvSpPr/>
          <p:nvPr/>
        </p:nvSpPr>
        <p:spPr>
          <a:xfrm>
            <a:off x="322445" y="5700639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38" name="Image 2" descr="preencoded.png">
            <a:extLst>
              <a:ext uri="{FF2B5EF4-FFF2-40B4-BE49-F238E27FC236}">
                <a16:creationId xmlns:a16="http://schemas.microsoft.com/office/drawing/2014/main" id="{AA57060E-D7D2-0A70-B30E-EE971C4846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906" y="2613941"/>
            <a:ext cx="328944" cy="328944"/>
          </a:xfrm>
          <a:prstGeom prst="rect">
            <a:avLst/>
          </a:prstGeom>
        </p:spPr>
      </p:pic>
      <p:pic>
        <p:nvPicPr>
          <p:cNvPr id="39" name="Image 2" descr="preencoded.png">
            <a:extLst>
              <a:ext uri="{FF2B5EF4-FFF2-40B4-BE49-F238E27FC236}">
                <a16:creationId xmlns:a16="http://schemas.microsoft.com/office/drawing/2014/main" id="{A4FC1F65-3536-E637-8976-7F13142A55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906" y="3618340"/>
            <a:ext cx="328944" cy="328944"/>
          </a:xfrm>
          <a:prstGeom prst="rect">
            <a:avLst/>
          </a:prstGeom>
        </p:spPr>
      </p:pic>
      <p:pic>
        <p:nvPicPr>
          <p:cNvPr id="40" name="Image 2" descr="preencoded.png">
            <a:extLst>
              <a:ext uri="{FF2B5EF4-FFF2-40B4-BE49-F238E27FC236}">
                <a16:creationId xmlns:a16="http://schemas.microsoft.com/office/drawing/2014/main" id="{5857F9F5-0549-D1AB-101E-252E5AA40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599" y="4705576"/>
            <a:ext cx="328944" cy="328944"/>
          </a:xfrm>
          <a:prstGeom prst="rect">
            <a:avLst/>
          </a:prstGeom>
        </p:spPr>
      </p:pic>
      <p:pic>
        <p:nvPicPr>
          <p:cNvPr id="41" name="Image 2" descr="preencoded.png">
            <a:extLst>
              <a:ext uri="{FF2B5EF4-FFF2-40B4-BE49-F238E27FC236}">
                <a16:creationId xmlns:a16="http://schemas.microsoft.com/office/drawing/2014/main" id="{1015A84B-F902-A4D1-2033-006B25A045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990" y="1443169"/>
            <a:ext cx="340162" cy="425291"/>
          </a:xfrm>
          <a:prstGeom prst="rect">
            <a:avLst/>
          </a:prstGeom>
        </p:spPr>
      </p:pic>
      <p:pic>
        <p:nvPicPr>
          <p:cNvPr id="44" name="Image 3" descr="preencoded.png">
            <a:extLst>
              <a:ext uri="{FF2B5EF4-FFF2-40B4-BE49-F238E27FC236}">
                <a16:creationId xmlns:a16="http://schemas.microsoft.com/office/drawing/2014/main" id="{CA003E48-F52C-EA1A-AF70-463DA42895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364" y="5747102"/>
            <a:ext cx="335972" cy="335972"/>
          </a:xfrm>
          <a:prstGeom prst="rect">
            <a:avLst/>
          </a:prstGeom>
        </p:spPr>
      </p:pic>
      <p:sp>
        <p:nvSpPr>
          <p:cNvPr id="2" name="Text 8">
            <a:extLst>
              <a:ext uri="{FF2B5EF4-FFF2-40B4-BE49-F238E27FC236}">
                <a16:creationId xmlns:a16="http://schemas.microsoft.com/office/drawing/2014/main" id="{34BAA3F0-D9E6-9CF3-346F-D8EFEE47B9C0}"/>
              </a:ext>
            </a:extLst>
          </p:cNvPr>
          <p:cNvSpPr/>
          <p:nvPr/>
        </p:nvSpPr>
        <p:spPr>
          <a:xfrm>
            <a:off x="936707" y="1395912"/>
            <a:ext cx="263038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Stock</a:t>
            </a:r>
            <a:r>
              <a:rPr lang="en-US" sz="3600" b="1" i="0" dirty="0">
                <a:solidFill>
                  <a:srgbClr val="404040"/>
                </a:solidFill>
                <a:effectLst/>
                <a:latin typeface="DeepSeek-CJK-patch"/>
              </a:rPr>
              <a:t> </a:t>
            </a: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Availability</a:t>
            </a:r>
          </a:p>
          <a:p>
            <a:pPr defTabSz="761970">
              <a:lnSpc>
                <a:spcPts val="2292"/>
              </a:lnSpc>
              <a:buClrTx/>
            </a:pPr>
            <a:endParaRPr lang="en-US" sz="1833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EB4D1-8D05-27CA-9E5F-6060A57885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>
            <a:extLst>
              <a:ext uri="{FF2B5EF4-FFF2-40B4-BE49-F238E27FC236}">
                <a16:creationId xmlns:a16="http://schemas.microsoft.com/office/drawing/2014/main" id="{429ED5D8-FFB5-2537-8C42-8BF0F68D97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75680" y="542263"/>
            <a:ext cx="5831699" cy="3265751"/>
          </a:xfrm>
          <a:prstGeom prst="round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 5">
            <a:extLst>
              <a:ext uri="{FF2B5EF4-FFF2-40B4-BE49-F238E27FC236}">
                <a16:creationId xmlns:a16="http://schemas.microsoft.com/office/drawing/2014/main" id="{EF353146-93DE-B3E2-2305-6387734C32B0}"/>
              </a:ext>
            </a:extLst>
          </p:cNvPr>
          <p:cNvSpPr/>
          <p:nvPr/>
        </p:nvSpPr>
        <p:spPr>
          <a:xfrm>
            <a:off x="3432166" y="1853120"/>
            <a:ext cx="2910680" cy="4512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  <a:buClrTx/>
            </a:pPr>
            <a:endParaRPr lang="en-US" sz="2800" i="0" dirty="0">
              <a:solidFill>
                <a:srgbClr val="404040"/>
              </a:solidFill>
              <a:effectLst/>
              <a:latin typeface="+mj-lt"/>
            </a:endParaRPr>
          </a:p>
          <a:p>
            <a:pPr defTabSz="761970">
              <a:lnSpc>
                <a:spcPts val="2292"/>
              </a:lnSpc>
              <a:buClrTx/>
            </a:pPr>
            <a:endParaRPr lang="en-US" sz="2800" kern="1200" dirty="0">
              <a:solidFill>
                <a:prstClr val="black"/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F48D82F-4FEA-86FE-FCE0-2F2FED565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5680" y="3872537"/>
            <a:ext cx="5916320" cy="2958160"/>
          </a:xfrm>
          <a:prstGeom prst="round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 0">
            <a:extLst>
              <a:ext uri="{FF2B5EF4-FFF2-40B4-BE49-F238E27FC236}">
                <a16:creationId xmlns:a16="http://schemas.microsoft.com/office/drawing/2014/main" id="{631F8439-A6B9-FAA3-4E34-72535C40D97E}"/>
              </a:ext>
            </a:extLst>
          </p:cNvPr>
          <p:cNvSpPr/>
          <p:nvPr/>
        </p:nvSpPr>
        <p:spPr>
          <a:xfrm>
            <a:off x="470085" y="329238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625"/>
              </a:lnSpc>
              <a:buClrTx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Optimizing Transportation</a:t>
            </a:r>
            <a:endParaRPr lang="en-US" sz="3708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A2E87A-110F-76DA-48FD-001A00250B16}"/>
              </a:ext>
            </a:extLst>
          </p:cNvPr>
          <p:cNvSpPr txBox="1"/>
          <p:nvPr/>
        </p:nvSpPr>
        <p:spPr>
          <a:xfrm>
            <a:off x="1067027" y="4607730"/>
            <a:ext cx="6186486" cy="374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Third-party logistics (3PL) services.</a:t>
            </a:r>
          </a:p>
        </p:txBody>
      </p:sp>
      <p:sp>
        <p:nvSpPr>
          <p:cNvPr id="5" name="Shape 4">
            <a:extLst>
              <a:ext uri="{FF2B5EF4-FFF2-40B4-BE49-F238E27FC236}">
                <a16:creationId xmlns:a16="http://schemas.microsoft.com/office/drawing/2014/main" id="{529B2BFA-7FC1-56A0-7681-DF648CC55FC5}"/>
              </a:ext>
            </a:extLst>
          </p:cNvPr>
          <p:cNvSpPr/>
          <p:nvPr/>
        </p:nvSpPr>
        <p:spPr>
          <a:xfrm>
            <a:off x="470085" y="1427868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C15EAED5-B70C-1BD6-08F9-5E3CEFC20C8B}"/>
              </a:ext>
            </a:extLst>
          </p:cNvPr>
          <p:cNvSpPr/>
          <p:nvPr/>
        </p:nvSpPr>
        <p:spPr>
          <a:xfrm>
            <a:off x="470085" y="2155355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66261A36-29ED-0B86-9702-2155CD218209}"/>
              </a:ext>
            </a:extLst>
          </p:cNvPr>
          <p:cNvSpPr/>
          <p:nvPr/>
        </p:nvSpPr>
        <p:spPr>
          <a:xfrm>
            <a:off x="456110" y="3003748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Shape 4">
            <a:extLst>
              <a:ext uri="{FF2B5EF4-FFF2-40B4-BE49-F238E27FC236}">
                <a16:creationId xmlns:a16="http://schemas.microsoft.com/office/drawing/2014/main" id="{AAAA9FF6-9D33-95C1-35E6-B884B32AF101}"/>
              </a:ext>
            </a:extLst>
          </p:cNvPr>
          <p:cNvSpPr/>
          <p:nvPr/>
        </p:nvSpPr>
        <p:spPr>
          <a:xfrm>
            <a:off x="470085" y="4579628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Shape 4">
            <a:extLst>
              <a:ext uri="{FF2B5EF4-FFF2-40B4-BE49-F238E27FC236}">
                <a16:creationId xmlns:a16="http://schemas.microsoft.com/office/drawing/2014/main" id="{D8E6DC6E-FD1E-02B0-B81F-56852F6CC617}"/>
              </a:ext>
            </a:extLst>
          </p:cNvPr>
          <p:cNvSpPr/>
          <p:nvPr/>
        </p:nvSpPr>
        <p:spPr>
          <a:xfrm>
            <a:off x="470085" y="3743207"/>
            <a:ext cx="425252" cy="42525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11" name="Image 2" descr="preencoded.png">
            <a:extLst>
              <a:ext uri="{FF2B5EF4-FFF2-40B4-BE49-F238E27FC236}">
                <a16:creationId xmlns:a16="http://schemas.microsoft.com/office/drawing/2014/main" id="{047E99F3-28B1-7482-A24C-6F04E4BE06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007" y="1427868"/>
            <a:ext cx="425252" cy="425252"/>
          </a:xfrm>
          <a:prstGeom prst="rect">
            <a:avLst/>
          </a:prstGeom>
        </p:spPr>
      </p:pic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C2D8DE54-EE1C-50D1-2B87-769F95EBB8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085" y="2167327"/>
            <a:ext cx="425252" cy="425252"/>
          </a:xfrm>
          <a:prstGeom prst="rect">
            <a:avLst/>
          </a:prstGeom>
        </p:spPr>
      </p:pic>
      <p:pic>
        <p:nvPicPr>
          <p:cNvPr id="13" name="Image 2" descr="preencoded.png">
            <a:extLst>
              <a:ext uri="{FF2B5EF4-FFF2-40B4-BE49-F238E27FC236}">
                <a16:creationId xmlns:a16="http://schemas.microsoft.com/office/drawing/2014/main" id="{43EAE01E-3557-5698-1BF0-8D0C6C16DD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110" y="2996707"/>
            <a:ext cx="425252" cy="425252"/>
          </a:xfrm>
          <a:prstGeom prst="rect">
            <a:avLst/>
          </a:prstGeom>
        </p:spPr>
      </p:pic>
      <p:pic>
        <p:nvPicPr>
          <p:cNvPr id="14" name="Image 2" descr="preencoded.png">
            <a:extLst>
              <a:ext uri="{FF2B5EF4-FFF2-40B4-BE49-F238E27FC236}">
                <a16:creationId xmlns:a16="http://schemas.microsoft.com/office/drawing/2014/main" id="{2405E89C-1505-DB7C-E1F0-FFCD57699E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085" y="3764335"/>
            <a:ext cx="425252" cy="425252"/>
          </a:xfrm>
          <a:prstGeom prst="rect">
            <a:avLst/>
          </a:prstGeom>
        </p:spPr>
      </p:pic>
      <p:pic>
        <p:nvPicPr>
          <p:cNvPr id="15" name="Image 2" descr="preencoded.png">
            <a:extLst>
              <a:ext uri="{FF2B5EF4-FFF2-40B4-BE49-F238E27FC236}">
                <a16:creationId xmlns:a16="http://schemas.microsoft.com/office/drawing/2014/main" id="{EDD7EDA1-9337-8207-40EB-D61007CEB8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007" y="4579628"/>
            <a:ext cx="425252" cy="42525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238B69C-7E02-D7C9-CF04-7B950325C872}"/>
              </a:ext>
            </a:extLst>
          </p:cNvPr>
          <p:cNvSpPr txBox="1"/>
          <p:nvPr/>
        </p:nvSpPr>
        <p:spPr>
          <a:xfrm>
            <a:off x="1108642" y="1520231"/>
            <a:ext cx="6103256" cy="369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Trucks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97E9E7-C9C4-9D97-2E9B-9C4679D8D45A}"/>
              </a:ext>
            </a:extLst>
          </p:cNvPr>
          <p:cNvSpPr txBox="1"/>
          <p:nvPr/>
        </p:nvSpPr>
        <p:spPr>
          <a:xfrm>
            <a:off x="1108642" y="3799173"/>
            <a:ext cx="6103256" cy="369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Motorbike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C9B54B-A95A-8420-D728-94E983349B4C}"/>
              </a:ext>
            </a:extLst>
          </p:cNvPr>
          <p:cNvSpPr txBox="1"/>
          <p:nvPr/>
        </p:nvSpPr>
        <p:spPr>
          <a:xfrm>
            <a:off x="1150257" y="3061672"/>
            <a:ext cx="6103256" cy="374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Ship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1FBA7E-8F91-3EB1-F71C-23F394F1AE60}"/>
              </a:ext>
            </a:extLst>
          </p:cNvPr>
          <p:cNvSpPr txBox="1"/>
          <p:nvPr/>
        </p:nvSpPr>
        <p:spPr>
          <a:xfrm>
            <a:off x="1067027" y="2257732"/>
            <a:ext cx="6103256" cy="369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761970">
              <a:lnSpc>
                <a:spcPts val="2292"/>
              </a:lnSpc>
              <a:buClrTx/>
            </a:pPr>
            <a:r>
              <a:rPr lang="en-US" sz="1833" kern="1200" dirty="0">
                <a:solidFill>
                  <a:srgbClr val="3C3939"/>
                </a:solidFill>
                <a:latin typeface="Raleway" pitchFamily="34" charset="0"/>
              </a:rPr>
              <a:t>Air Flight</a:t>
            </a:r>
          </a:p>
        </p:txBody>
      </p:sp>
    </p:spTree>
    <p:extLst>
      <p:ext uri="{BB962C8B-B14F-4D97-AF65-F5344CB8AC3E}">
        <p14:creationId xmlns:p14="http://schemas.microsoft.com/office/powerpoint/2010/main" val="3989122693"/>
      </p:ext>
    </p:extLst>
  </p:cSld>
  <p:clrMapOvr>
    <a:masterClrMapping/>
  </p:clrMapOvr>
</p:sld>
</file>

<file path=ppt/theme/theme1.xml><?xml version="1.0" encoding="utf-8"?>
<a:theme xmlns:a="http://schemas.openxmlformats.org/drawingml/2006/main" name="SavonVTI">
  <a:themeElements>
    <a:clrScheme name="FIVE">
      <a:dk1>
        <a:srgbClr val="000000"/>
      </a:dk1>
      <a:lt1>
        <a:srgbClr val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</TotalTime>
  <Words>580</Words>
  <Application>Microsoft Office PowerPoint</Application>
  <PresentationFormat>Widescreen</PresentationFormat>
  <Paragraphs>107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8" baseType="lpstr">
      <vt:lpstr>Wingdings</vt:lpstr>
      <vt:lpstr>DeepSeek-CJK-patch</vt:lpstr>
      <vt:lpstr>Calibri</vt:lpstr>
      <vt:lpstr>Garamond</vt:lpstr>
      <vt:lpstr>Century Gothic</vt:lpstr>
      <vt:lpstr>Gelasio</vt:lpstr>
      <vt:lpstr>-apple-system</vt:lpstr>
      <vt:lpstr>Raleway</vt:lpstr>
      <vt:lpstr>Instrument Sans Medium</vt:lpstr>
      <vt:lpstr>Arial</vt:lpstr>
      <vt:lpstr>Instrument Sans Semi Bold</vt:lpstr>
      <vt:lpstr>Georgia</vt:lpstr>
      <vt:lpstr>Roboto</vt:lpstr>
      <vt:lpstr>SavonVTI</vt:lpstr>
      <vt:lpstr>Office Theme</vt:lpstr>
      <vt:lpstr>PowerPoint Presentation</vt:lpstr>
      <vt:lpstr>PowerPoint Presentation</vt:lpstr>
      <vt:lpstr>Objective of the Study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Chhoeurng Kimthan</dc:creator>
  <cp:lastModifiedBy>cambodiasokna17@gmail.com</cp:lastModifiedBy>
  <cp:revision>7</cp:revision>
  <dcterms:modified xsi:type="dcterms:W3CDTF">2025-04-08T13:34:50Z</dcterms:modified>
</cp:coreProperties>
</file>